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Lst>
  <p:sldSz cx="12191695"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 Id="rId3" Type="http://schemas.openxmlformats.org/officeDocument/2006/relationships/image" Target="../media/image3.jp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 Id="rId3" Type="http://schemas.openxmlformats.org/officeDocument/2006/relationships/image" Target="../media/image7.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image" Target="../media/image5.jpg"/><Relationship Id="rId4" Type="http://schemas.openxmlformats.org/officeDocument/2006/relationships/image" Target="../media/image11.jp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cover_gold_jewelry.jpg"/>
          <p:cNvPicPr>
            <a:picLocks noChangeAspect="1"/>
          </p:cNvPicPr>
          <p:nvPr/>
        </p:nvPicPr>
        <p:blipFill>
          <a:blip r:embed="rId2"/>
          <a:stretch>
            <a:fillRect/>
          </a:stretch>
        </p:blipFill>
        <p:spPr>
          <a:xfrm>
            <a:off x="0" y="0"/>
            <a:ext cx="12191695" cy="6858000"/>
          </a:xfrm>
          <a:prstGeom prst="rect">
            <a:avLst/>
          </a:prstGeom>
        </p:spPr>
      </p:pic>
      <p:sp>
        <p:nvSpPr>
          <p:cNvPr id="3" name="Rectangle 2"/>
          <p:cNvSpPr/>
          <p:nvPr/>
        </p:nvSpPr>
        <p:spPr>
          <a:xfrm>
            <a:off x="0" y="0"/>
            <a:ext cx="12191695" cy="68580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640080" y="731520"/>
            <a:ext cx="3657600" cy="1097280"/>
          </a:xfrm>
          <a:prstGeom prst="rect">
            <a:avLst/>
          </a:prstGeom>
          <a:noFill/>
          <a:ln>
            <a:noFill/>
          </a:ln>
        </p:spPr>
        <p:txBody>
          <a:bodyPr wrap="square" anchor="t">
            <a:spAutoFit/>
          </a:bodyPr>
          <a:lstStyle/>
          <a:p>
            <a:pPr algn="l">
              <a:defRPr sz="7200" b="1">
                <a:solidFill>
                  <a:srgbClr val="FFFFFF"/>
                </a:solidFill>
                <a:latin typeface="Calibri"/>
              </a:defRPr>
            </a:pPr>
            <a:r>
              <a:t>Global</a:t>
            </a:r>
          </a:p>
        </p:txBody>
      </p:sp>
      <p:sp>
        <p:nvSpPr>
          <p:cNvPr id="5" name="TextBox 4"/>
          <p:cNvSpPr txBox="1"/>
          <p:nvPr/>
        </p:nvSpPr>
        <p:spPr>
          <a:xfrm>
            <a:off x="4572000" y="2286000"/>
            <a:ext cx="6400800" cy="1371600"/>
          </a:xfrm>
          <a:prstGeom prst="rect">
            <a:avLst/>
          </a:prstGeom>
          <a:noFill/>
          <a:ln>
            <a:noFill/>
          </a:ln>
        </p:spPr>
        <p:txBody>
          <a:bodyPr wrap="square" anchor="t">
            <a:spAutoFit/>
          </a:bodyPr>
          <a:lstStyle/>
          <a:p>
            <a:pPr algn="ctr">
              <a:defRPr sz="8000" b="1">
                <a:solidFill>
                  <a:srgbClr val="FFFFFF"/>
                </a:solidFill>
                <a:latin typeface="Calibri"/>
              </a:defRPr>
            </a:pPr>
            <a:r>
              <a:t>Gold Investment</a:t>
            </a:r>
          </a:p>
        </p:txBody>
      </p:sp>
      <p:sp>
        <p:nvSpPr>
          <p:cNvPr id="6" name="TextBox 5"/>
          <p:cNvSpPr txBox="1"/>
          <p:nvPr/>
        </p:nvSpPr>
        <p:spPr>
          <a:xfrm>
            <a:off x="4572000" y="3840480"/>
            <a:ext cx="6400800" cy="914400"/>
          </a:xfrm>
          <a:prstGeom prst="rect">
            <a:avLst/>
          </a:prstGeom>
          <a:noFill/>
          <a:ln>
            <a:noFill/>
          </a:ln>
        </p:spPr>
        <p:txBody>
          <a:bodyPr wrap="square" anchor="t">
            <a:spAutoFit/>
          </a:bodyPr>
          <a:lstStyle/>
          <a:p>
            <a:pPr algn="ctr">
              <a:defRPr sz="7200" b="1">
                <a:solidFill>
                  <a:srgbClr val="FFFFFF"/>
                </a:solidFill>
                <a:latin typeface="Calibri"/>
              </a:defRPr>
            </a:pPr>
            <a:r>
              <a:t>Report</a:t>
            </a:r>
          </a:p>
        </p:txBody>
      </p:sp>
      <p:sp>
        <p:nvSpPr>
          <p:cNvPr id="7" name="TextBox 6"/>
          <p:cNvSpPr txBox="1"/>
          <p:nvPr/>
        </p:nvSpPr>
        <p:spPr>
          <a:xfrm>
            <a:off x="9601200" y="5303520"/>
            <a:ext cx="2286000" cy="914400"/>
          </a:xfrm>
          <a:prstGeom prst="rect">
            <a:avLst/>
          </a:prstGeom>
          <a:noFill/>
          <a:ln>
            <a:noFill/>
          </a:ln>
        </p:spPr>
        <p:txBody>
          <a:bodyPr wrap="square" anchor="t">
            <a:spAutoFit/>
          </a:bodyPr>
          <a:lstStyle/>
          <a:p>
            <a:pPr algn="r">
              <a:defRPr sz="9600" b="1">
                <a:solidFill>
                  <a:srgbClr val="FFFFFF"/>
                </a:solidFill>
                <a:latin typeface="Calibri"/>
              </a:defRPr>
            </a:pPr>
            <a:r>
              <a:t>2025</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1695" cy="6858000"/>
          </a:xfrm>
          <a:prstGeom prst="rect">
            <a:avLst/>
          </a:prstGeom>
          <a:solidFill>
            <a:srgbClr val="F5F5F5"/>
          </a:solidFill>
          <a:ln>
            <a:solidFill>
              <a:srgbClr val="F5F5F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3" name="Picture 2" descr="business_analysis.jpg"/>
          <p:cNvPicPr>
            <a:picLocks noChangeAspect="1"/>
          </p:cNvPicPr>
          <p:nvPr/>
        </p:nvPicPr>
        <p:blipFill>
          <a:blip r:embed="rId2"/>
          <a:stretch>
            <a:fillRect/>
          </a:stretch>
        </p:blipFill>
        <p:spPr>
          <a:xfrm>
            <a:off x="0" y="0"/>
            <a:ext cx="4023360" cy="1828800"/>
          </a:xfrm>
          <a:prstGeom prst="rect">
            <a:avLst/>
          </a:prstGeom>
        </p:spPr>
      </p:pic>
      <p:pic>
        <p:nvPicPr>
          <p:cNvPr id="4" name="Picture 3" descr="gold_bars.jpg"/>
          <p:cNvPicPr>
            <a:picLocks noChangeAspect="1"/>
          </p:cNvPicPr>
          <p:nvPr/>
        </p:nvPicPr>
        <p:blipFill>
          <a:blip r:embed="rId3"/>
          <a:stretch>
            <a:fillRect/>
          </a:stretch>
        </p:blipFill>
        <p:spPr>
          <a:xfrm>
            <a:off x="4023360" y="0"/>
            <a:ext cx="4114800" cy="1828800"/>
          </a:xfrm>
          <a:prstGeom prst="rect">
            <a:avLst/>
          </a:prstGeom>
        </p:spPr>
      </p:pic>
      <p:pic>
        <p:nvPicPr>
          <p:cNvPr id="5" name="Picture 4" descr="professional_woman.jpg"/>
          <p:cNvPicPr>
            <a:picLocks noChangeAspect="1"/>
          </p:cNvPicPr>
          <p:nvPr/>
        </p:nvPicPr>
        <p:blipFill>
          <a:blip r:embed="rId4"/>
          <a:stretch>
            <a:fillRect/>
          </a:stretch>
        </p:blipFill>
        <p:spPr>
          <a:xfrm>
            <a:off x="8138160" y="0"/>
            <a:ext cx="4023360" cy="1828800"/>
          </a:xfrm>
          <a:prstGeom prst="rect">
            <a:avLst/>
          </a:prstGeom>
        </p:spPr>
      </p:pic>
      <p:sp>
        <p:nvSpPr>
          <p:cNvPr id="6" name="Rectangle 5"/>
          <p:cNvSpPr/>
          <p:nvPr/>
        </p:nvSpPr>
        <p:spPr>
          <a:xfrm>
            <a:off x="0" y="0"/>
            <a:ext cx="12191695" cy="18288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457200" y="640080"/>
            <a:ext cx="9144000" cy="731520"/>
          </a:xfrm>
          <a:prstGeom prst="rect">
            <a:avLst/>
          </a:prstGeom>
          <a:noFill/>
          <a:ln>
            <a:noFill/>
          </a:ln>
        </p:spPr>
        <p:txBody>
          <a:bodyPr wrap="square" anchor="t">
            <a:spAutoFit/>
          </a:bodyPr>
          <a:lstStyle/>
          <a:p>
            <a:pPr algn="l">
              <a:defRPr sz="3600" b="1">
                <a:solidFill>
                  <a:srgbClr val="FFFFFF"/>
                </a:solidFill>
                <a:latin typeface="Calibri"/>
              </a:defRPr>
            </a:pPr>
            <a:r>
              <a:t>Investment targets: Multiple scenarios point higher.</a:t>
            </a:r>
          </a:p>
        </p:txBody>
      </p:sp>
      <p:sp>
        <p:nvSpPr>
          <p:cNvPr id="8" name="Rectangle 7"/>
          <p:cNvSpPr/>
          <p:nvPr/>
        </p:nvSpPr>
        <p:spPr>
          <a:xfrm>
            <a:off x="274320" y="2103120"/>
            <a:ext cx="3474720" cy="457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74320" y="2148840"/>
            <a:ext cx="3474720" cy="365760"/>
          </a:xfrm>
          <a:prstGeom prst="rect">
            <a:avLst/>
          </a:prstGeom>
          <a:noFill/>
          <a:ln>
            <a:noFill/>
          </a:ln>
        </p:spPr>
        <p:txBody>
          <a:bodyPr wrap="square" anchor="t">
            <a:spAutoFit/>
          </a:bodyPr>
          <a:lstStyle/>
          <a:p>
            <a:pPr algn="ctr">
              <a:defRPr sz="1400" b="1">
                <a:solidFill>
                  <a:srgbClr val="FFFFFF"/>
                </a:solidFill>
                <a:latin typeface="Calibri"/>
              </a:defRPr>
            </a:pPr>
            <a:r>
              <a:t>Conservative Forecasts</a:t>
            </a:r>
          </a:p>
        </p:txBody>
      </p:sp>
      <p:sp>
        <p:nvSpPr>
          <p:cNvPr id="10" name="TextBox 9"/>
          <p:cNvSpPr txBox="1"/>
          <p:nvPr/>
        </p:nvSpPr>
        <p:spPr>
          <a:xfrm>
            <a:off x="365760" y="2743200"/>
            <a:ext cx="3291840" cy="320040"/>
          </a:xfrm>
          <a:prstGeom prst="rect">
            <a:avLst/>
          </a:prstGeom>
          <a:noFill/>
          <a:ln>
            <a:noFill/>
          </a:ln>
        </p:spPr>
        <p:txBody>
          <a:bodyPr wrap="square" anchor="t">
            <a:spAutoFit/>
          </a:bodyPr>
          <a:lstStyle/>
          <a:p>
            <a:pPr algn="l">
              <a:defRPr sz="2000" b="1">
                <a:solidFill>
                  <a:srgbClr val="E31837"/>
                </a:solidFill>
                <a:latin typeface="Calibri"/>
              </a:defRPr>
            </a:pPr>
            <a:r>
              <a:t>$5,000/oz</a:t>
            </a:r>
          </a:p>
        </p:txBody>
      </p:sp>
      <p:sp>
        <p:nvSpPr>
          <p:cNvPr id="11" name="TextBox 10"/>
          <p:cNvSpPr txBox="1"/>
          <p:nvPr/>
        </p:nvSpPr>
        <p:spPr>
          <a:xfrm>
            <a:off x="365760" y="3063240"/>
            <a:ext cx="3291840" cy="411480"/>
          </a:xfrm>
          <a:prstGeom prst="rect">
            <a:avLst/>
          </a:prstGeom>
          <a:noFill/>
          <a:ln>
            <a:noFill/>
          </a:ln>
        </p:spPr>
        <p:txBody>
          <a:bodyPr wrap="square" anchor="t">
            <a:spAutoFit/>
          </a:bodyPr>
          <a:lstStyle/>
          <a:p>
            <a:pPr algn="l">
              <a:defRPr sz="1100" b="0">
                <a:solidFill>
                  <a:srgbClr val="000000"/>
                </a:solidFill>
                <a:latin typeface="Calibri"/>
              </a:defRPr>
            </a:pPr>
            <a:r>
              <a:t>J.P. Morgan base case by Q4 2026</a:t>
            </a:r>
          </a:p>
        </p:txBody>
      </p:sp>
      <p:sp>
        <p:nvSpPr>
          <p:cNvPr id="12" name="TextBox 11"/>
          <p:cNvSpPr txBox="1"/>
          <p:nvPr/>
        </p:nvSpPr>
        <p:spPr>
          <a:xfrm>
            <a:off x="365760" y="3611880"/>
            <a:ext cx="3291840" cy="320040"/>
          </a:xfrm>
          <a:prstGeom prst="rect">
            <a:avLst/>
          </a:prstGeom>
          <a:noFill/>
          <a:ln>
            <a:noFill/>
          </a:ln>
        </p:spPr>
        <p:txBody>
          <a:bodyPr wrap="square" anchor="t">
            <a:spAutoFit/>
          </a:bodyPr>
          <a:lstStyle/>
          <a:p>
            <a:pPr algn="l">
              <a:defRPr sz="2000" b="1">
                <a:solidFill>
                  <a:srgbClr val="E31837"/>
                </a:solidFill>
                <a:latin typeface="Calibri"/>
              </a:defRPr>
            </a:pPr>
            <a:r>
              <a:t>$5,400/oz</a:t>
            </a:r>
          </a:p>
        </p:txBody>
      </p:sp>
      <p:sp>
        <p:nvSpPr>
          <p:cNvPr id="13" name="TextBox 12"/>
          <p:cNvSpPr txBox="1"/>
          <p:nvPr/>
        </p:nvSpPr>
        <p:spPr>
          <a:xfrm>
            <a:off x="365760" y="3931920"/>
            <a:ext cx="3291840" cy="411480"/>
          </a:xfrm>
          <a:prstGeom prst="rect">
            <a:avLst/>
          </a:prstGeom>
          <a:noFill/>
          <a:ln>
            <a:noFill/>
          </a:ln>
        </p:spPr>
        <p:txBody>
          <a:bodyPr wrap="square" anchor="t">
            <a:spAutoFit/>
          </a:bodyPr>
          <a:lstStyle/>
          <a:p>
            <a:pPr algn="l">
              <a:defRPr sz="1100" b="0">
                <a:solidFill>
                  <a:srgbClr val="000000"/>
                </a:solidFill>
                <a:latin typeface="Calibri"/>
              </a:defRPr>
            </a:pPr>
            <a:r>
              <a:t>Goldman Sachs target December 2026</a:t>
            </a:r>
          </a:p>
        </p:txBody>
      </p:sp>
      <p:sp>
        <p:nvSpPr>
          <p:cNvPr id="14" name="TextBox 13"/>
          <p:cNvSpPr txBox="1"/>
          <p:nvPr/>
        </p:nvSpPr>
        <p:spPr>
          <a:xfrm>
            <a:off x="365760" y="4480560"/>
            <a:ext cx="3291840" cy="320040"/>
          </a:xfrm>
          <a:prstGeom prst="rect">
            <a:avLst/>
          </a:prstGeom>
          <a:noFill/>
          <a:ln>
            <a:noFill/>
          </a:ln>
        </p:spPr>
        <p:txBody>
          <a:bodyPr wrap="square" anchor="t">
            <a:spAutoFit/>
          </a:bodyPr>
          <a:lstStyle/>
          <a:p>
            <a:pPr algn="l">
              <a:defRPr sz="2000" b="1">
                <a:solidFill>
                  <a:srgbClr val="E31837"/>
                </a:solidFill>
                <a:latin typeface="Calibri"/>
              </a:defRPr>
            </a:pPr>
            <a:r>
              <a:t>5-15% gains</a:t>
            </a:r>
          </a:p>
        </p:txBody>
      </p:sp>
      <p:sp>
        <p:nvSpPr>
          <p:cNvPr id="15" name="TextBox 14"/>
          <p:cNvSpPr txBox="1"/>
          <p:nvPr/>
        </p:nvSpPr>
        <p:spPr>
          <a:xfrm>
            <a:off x="365760" y="4800600"/>
            <a:ext cx="3291840" cy="411480"/>
          </a:xfrm>
          <a:prstGeom prst="rect">
            <a:avLst/>
          </a:prstGeom>
          <a:noFill/>
          <a:ln>
            <a:noFill/>
          </a:ln>
        </p:spPr>
        <p:txBody>
          <a:bodyPr wrap="square" anchor="t">
            <a:spAutoFit/>
          </a:bodyPr>
          <a:lstStyle/>
          <a:p>
            <a:pPr algn="l">
              <a:defRPr sz="1100" b="0">
                <a:solidFill>
                  <a:srgbClr val="000000"/>
                </a:solidFill>
                <a:latin typeface="Calibri"/>
              </a:defRPr>
            </a:pPr>
            <a:r>
              <a:t>World Gold Council 2026 expectation</a:t>
            </a:r>
          </a:p>
        </p:txBody>
      </p:sp>
      <p:sp>
        <p:nvSpPr>
          <p:cNvPr id="16" name="TextBox 15"/>
          <p:cNvSpPr txBox="1"/>
          <p:nvPr/>
        </p:nvSpPr>
        <p:spPr>
          <a:xfrm>
            <a:off x="365760" y="5349240"/>
            <a:ext cx="3291840" cy="320040"/>
          </a:xfrm>
          <a:prstGeom prst="rect">
            <a:avLst/>
          </a:prstGeom>
          <a:noFill/>
          <a:ln>
            <a:noFill/>
          </a:ln>
        </p:spPr>
        <p:txBody>
          <a:bodyPr wrap="square" anchor="t">
            <a:spAutoFit/>
          </a:bodyPr>
          <a:lstStyle/>
          <a:p>
            <a:pPr algn="l">
              <a:defRPr sz="2000" b="1">
                <a:solidFill>
                  <a:srgbClr val="E31837"/>
                </a:solidFill>
                <a:latin typeface="Calibri"/>
              </a:defRPr>
            </a:pPr>
            <a:r>
              <a:t>$4,135/oz</a:t>
            </a:r>
          </a:p>
        </p:txBody>
      </p:sp>
      <p:sp>
        <p:nvSpPr>
          <p:cNvPr id="17" name="TextBox 16"/>
          <p:cNvSpPr txBox="1"/>
          <p:nvPr/>
        </p:nvSpPr>
        <p:spPr>
          <a:xfrm>
            <a:off x="365760" y="5669280"/>
            <a:ext cx="3291840" cy="411480"/>
          </a:xfrm>
          <a:prstGeom prst="rect">
            <a:avLst/>
          </a:prstGeom>
          <a:noFill/>
          <a:ln>
            <a:noFill/>
          </a:ln>
        </p:spPr>
        <p:txBody>
          <a:bodyPr wrap="square" anchor="t">
            <a:spAutoFit/>
          </a:bodyPr>
          <a:lstStyle/>
          <a:p>
            <a:pPr algn="l">
              <a:defRPr sz="1100" b="0">
                <a:solidFill>
                  <a:srgbClr val="000000"/>
                </a:solidFill>
                <a:latin typeface="Calibri"/>
              </a:defRPr>
            </a:pPr>
            <a:r>
              <a:t>Q4 2025 average price (55% YoY)</a:t>
            </a:r>
          </a:p>
        </p:txBody>
      </p:sp>
      <p:sp>
        <p:nvSpPr>
          <p:cNvPr id="18" name="Rectangle 17"/>
          <p:cNvSpPr/>
          <p:nvPr/>
        </p:nvSpPr>
        <p:spPr>
          <a:xfrm>
            <a:off x="4114800" y="2103120"/>
            <a:ext cx="3474720" cy="457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4114800" y="2148840"/>
            <a:ext cx="3474720" cy="365760"/>
          </a:xfrm>
          <a:prstGeom prst="rect">
            <a:avLst/>
          </a:prstGeom>
          <a:noFill/>
          <a:ln>
            <a:noFill/>
          </a:ln>
        </p:spPr>
        <p:txBody>
          <a:bodyPr wrap="square" anchor="t">
            <a:spAutoFit/>
          </a:bodyPr>
          <a:lstStyle/>
          <a:p>
            <a:pPr algn="ctr">
              <a:defRPr sz="1400" b="1">
                <a:solidFill>
                  <a:srgbClr val="FFFFFF"/>
                </a:solidFill>
                <a:latin typeface="Calibri"/>
              </a:defRPr>
            </a:pPr>
            <a:r>
              <a:t>Moderate Bull Case</a:t>
            </a:r>
          </a:p>
        </p:txBody>
      </p:sp>
      <p:sp>
        <p:nvSpPr>
          <p:cNvPr id="20" name="TextBox 19"/>
          <p:cNvSpPr txBox="1"/>
          <p:nvPr/>
        </p:nvSpPr>
        <p:spPr>
          <a:xfrm>
            <a:off x="4206240" y="2743200"/>
            <a:ext cx="3291840" cy="320040"/>
          </a:xfrm>
          <a:prstGeom prst="rect">
            <a:avLst/>
          </a:prstGeom>
          <a:noFill/>
          <a:ln>
            <a:noFill/>
          </a:ln>
        </p:spPr>
        <p:txBody>
          <a:bodyPr wrap="square" anchor="t">
            <a:spAutoFit/>
          </a:bodyPr>
          <a:lstStyle/>
          <a:p>
            <a:pPr algn="l">
              <a:defRPr sz="2000" b="1">
                <a:solidFill>
                  <a:srgbClr val="E31837"/>
                </a:solidFill>
                <a:latin typeface="Calibri"/>
              </a:defRPr>
            </a:pPr>
            <a:r>
              <a:t>$5,700/oz</a:t>
            </a:r>
          </a:p>
        </p:txBody>
      </p:sp>
      <p:sp>
        <p:nvSpPr>
          <p:cNvPr id="21" name="TextBox 20"/>
          <p:cNvSpPr txBox="1"/>
          <p:nvPr/>
        </p:nvSpPr>
        <p:spPr>
          <a:xfrm>
            <a:off x="4206240" y="3063240"/>
            <a:ext cx="3291840" cy="411480"/>
          </a:xfrm>
          <a:prstGeom prst="rect">
            <a:avLst/>
          </a:prstGeom>
          <a:noFill/>
          <a:ln>
            <a:noFill/>
          </a:ln>
        </p:spPr>
        <p:txBody>
          <a:bodyPr wrap="square" anchor="t">
            <a:spAutoFit/>
          </a:bodyPr>
          <a:lstStyle/>
          <a:p>
            <a:pPr algn="l">
              <a:defRPr sz="1100" b="0">
                <a:solidFill>
                  <a:srgbClr val="000000"/>
                </a:solidFill>
                <a:latin typeface="Calibri"/>
              </a:defRPr>
            </a:pPr>
            <a:r>
              <a:t>Morgan Stanley H2 2026 bull scenario</a:t>
            </a:r>
          </a:p>
        </p:txBody>
      </p:sp>
      <p:sp>
        <p:nvSpPr>
          <p:cNvPr id="22" name="TextBox 21"/>
          <p:cNvSpPr txBox="1"/>
          <p:nvPr/>
        </p:nvSpPr>
        <p:spPr>
          <a:xfrm>
            <a:off x="4206240" y="3611880"/>
            <a:ext cx="3291840" cy="320040"/>
          </a:xfrm>
          <a:prstGeom prst="rect">
            <a:avLst/>
          </a:prstGeom>
          <a:noFill/>
          <a:ln>
            <a:noFill/>
          </a:ln>
        </p:spPr>
        <p:txBody>
          <a:bodyPr wrap="square" anchor="t">
            <a:spAutoFit/>
          </a:bodyPr>
          <a:lstStyle/>
          <a:p>
            <a:pPr algn="l">
              <a:defRPr sz="2000" b="1">
                <a:solidFill>
                  <a:srgbClr val="E31837"/>
                </a:solidFill>
                <a:latin typeface="Calibri"/>
              </a:defRPr>
            </a:pPr>
            <a:r>
              <a:t>$6,200/oz</a:t>
            </a:r>
          </a:p>
        </p:txBody>
      </p:sp>
      <p:sp>
        <p:nvSpPr>
          <p:cNvPr id="23" name="TextBox 22"/>
          <p:cNvSpPr txBox="1"/>
          <p:nvPr/>
        </p:nvSpPr>
        <p:spPr>
          <a:xfrm>
            <a:off x="4206240" y="3931920"/>
            <a:ext cx="3291840" cy="411480"/>
          </a:xfrm>
          <a:prstGeom prst="rect">
            <a:avLst/>
          </a:prstGeom>
          <a:noFill/>
          <a:ln>
            <a:noFill/>
          </a:ln>
        </p:spPr>
        <p:txBody>
          <a:bodyPr wrap="square" anchor="t">
            <a:spAutoFit/>
          </a:bodyPr>
          <a:lstStyle/>
          <a:p>
            <a:pPr algn="l">
              <a:defRPr sz="1100" b="0">
                <a:solidFill>
                  <a:srgbClr val="000000"/>
                </a:solidFill>
                <a:latin typeface="Calibri"/>
              </a:defRPr>
            </a:pPr>
            <a:r>
              <a:t>UBS mid-2026 target (27% upside)</a:t>
            </a:r>
          </a:p>
        </p:txBody>
      </p:sp>
      <p:sp>
        <p:nvSpPr>
          <p:cNvPr id="24" name="TextBox 23"/>
          <p:cNvSpPr txBox="1"/>
          <p:nvPr/>
        </p:nvSpPr>
        <p:spPr>
          <a:xfrm>
            <a:off x="4206240" y="4480560"/>
            <a:ext cx="3291840" cy="320040"/>
          </a:xfrm>
          <a:prstGeom prst="rect">
            <a:avLst/>
          </a:prstGeom>
          <a:noFill/>
          <a:ln>
            <a:noFill/>
          </a:ln>
        </p:spPr>
        <p:txBody>
          <a:bodyPr wrap="square" anchor="t">
            <a:spAutoFit/>
          </a:bodyPr>
          <a:lstStyle/>
          <a:p>
            <a:pPr algn="l">
              <a:defRPr sz="2000" b="1">
                <a:solidFill>
                  <a:srgbClr val="E31837"/>
                </a:solidFill>
                <a:latin typeface="Calibri"/>
              </a:defRPr>
            </a:pPr>
            <a:r>
              <a:t>$5,900/oz</a:t>
            </a:r>
          </a:p>
        </p:txBody>
      </p:sp>
      <p:sp>
        <p:nvSpPr>
          <p:cNvPr id="25" name="TextBox 24"/>
          <p:cNvSpPr txBox="1"/>
          <p:nvPr/>
        </p:nvSpPr>
        <p:spPr>
          <a:xfrm>
            <a:off x="4206240" y="4800600"/>
            <a:ext cx="3291840" cy="411480"/>
          </a:xfrm>
          <a:prstGeom prst="rect">
            <a:avLst/>
          </a:prstGeom>
          <a:noFill/>
          <a:ln>
            <a:noFill/>
          </a:ln>
        </p:spPr>
        <p:txBody>
          <a:bodyPr wrap="square" anchor="t">
            <a:spAutoFit/>
          </a:bodyPr>
          <a:lstStyle/>
          <a:p>
            <a:pPr algn="l">
              <a:defRPr sz="1100" b="0">
                <a:solidFill>
                  <a:srgbClr val="000000"/>
                </a:solidFill>
                <a:latin typeface="Calibri"/>
              </a:defRPr>
            </a:pPr>
            <a:r>
              <a:t>UBS year-end 2026 moderation</a:t>
            </a:r>
          </a:p>
        </p:txBody>
      </p:sp>
      <p:sp>
        <p:nvSpPr>
          <p:cNvPr id="26" name="TextBox 25"/>
          <p:cNvSpPr txBox="1"/>
          <p:nvPr/>
        </p:nvSpPr>
        <p:spPr>
          <a:xfrm>
            <a:off x="4206240" y="5349240"/>
            <a:ext cx="3291840" cy="320040"/>
          </a:xfrm>
          <a:prstGeom prst="rect">
            <a:avLst/>
          </a:prstGeom>
          <a:noFill/>
          <a:ln>
            <a:noFill/>
          </a:ln>
        </p:spPr>
        <p:txBody>
          <a:bodyPr wrap="square" anchor="t">
            <a:spAutoFit/>
          </a:bodyPr>
          <a:lstStyle/>
          <a:p>
            <a:pPr algn="l">
              <a:defRPr sz="2000" b="1">
                <a:solidFill>
                  <a:srgbClr val="E31837"/>
                </a:solidFill>
                <a:latin typeface="Calibri"/>
              </a:defRPr>
            </a:pPr>
            <a:r>
              <a:t>4.6%</a:t>
            </a:r>
          </a:p>
        </p:txBody>
      </p:sp>
      <p:sp>
        <p:nvSpPr>
          <p:cNvPr id="27" name="TextBox 26"/>
          <p:cNvSpPr txBox="1"/>
          <p:nvPr/>
        </p:nvSpPr>
        <p:spPr>
          <a:xfrm>
            <a:off x="4206240" y="5669280"/>
            <a:ext cx="3291840" cy="411480"/>
          </a:xfrm>
          <a:prstGeom prst="rect">
            <a:avLst/>
          </a:prstGeom>
          <a:noFill/>
          <a:ln>
            <a:noFill/>
          </a:ln>
        </p:spPr>
        <p:txBody>
          <a:bodyPr wrap="square" anchor="t">
            <a:spAutoFit/>
          </a:bodyPr>
          <a:lstStyle/>
          <a:p>
            <a:pPr algn="l">
              <a:defRPr sz="1100" b="0">
                <a:solidFill>
                  <a:srgbClr val="000000"/>
                </a:solidFill>
                <a:latin typeface="Calibri"/>
              </a:defRPr>
            </a:pPr>
            <a:r>
              <a:t>household allocation scenario</a:t>
            </a:r>
          </a:p>
        </p:txBody>
      </p:sp>
      <p:sp>
        <p:nvSpPr>
          <p:cNvPr id="28" name="Rectangle 27"/>
          <p:cNvSpPr/>
          <p:nvPr/>
        </p:nvSpPr>
        <p:spPr>
          <a:xfrm>
            <a:off x="7955279" y="2103120"/>
            <a:ext cx="3474720" cy="457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TextBox 28"/>
          <p:cNvSpPr txBox="1"/>
          <p:nvPr/>
        </p:nvSpPr>
        <p:spPr>
          <a:xfrm>
            <a:off x="7955279" y="2148840"/>
            <a:ext cx="3474720" cy="365760"/>
          </a:xfrm>
          <a:prstGeom prst="rect">
            <a:avLst/>
          </a:prstGeom>
          <a:noFill/>
          <a:ln>
            <a:noFill/>
          </a:ln>
        </p:spPr>
        <p:txBody>
          <a:bodyPr wrap="square" anchor="t">
            <a:spAutoFit/>
          </a:bodyPr>
          <a:lstStyle/>
          <a:p>
            <a:pPr algn="ctr">
              <a:defRPr sz="1400" b="1">
                <a:solidFill>
                  <a:srgbClr val="FFFFFF"/>
                </a:solidFill>
                <a:latin typeface="Calibri"/>
              </a:defRPr>
            </a:pPr>
            <a:r>
              <a:t>Aggressive Upside</a:t>
            </a:r>
          </a:p>
        </p:txBody>
      </p:sp>
      <p:sp>
        <p:nvSpPr>
          <p:cNvPr id="30" name="TextBox 29"/>
          <p:cNvSpPr txBox="1"/>
          <p:nvPr/>
        </p:nvSpPr>
        <p:spPr>
          <a:xfrm>
            <a:off x="8046719" y="2743200"/>
            <a:ext cx="3291840" cy="320040"/>
          </a:xfrm>
          <a:prstGeom prst="rect">
            <a:avLst/>
          </a:prstGeom>
          <a:noFill/>
          <a:ln>
            <a:noFill/>
          </a:ln>
        </p:spPr>
        <p:txBody>
          <a:bodyPr wrap="square" anchor="t">
            <a:spAutoFit/>
          </a:bodyPr>
          <a:lstStyle/>
          <a:p>
            <a:pPr algn="l">
              <a:defRPr sz="2000" b="1">
                <a:solidFill>
                  <a:srgbClr val="E31837"/>
                </a:solidFill>
                <a:latin typeface="Calibri"/>
              </a:defRPr>
            </a:pPr>
            <a:r>
              <a:t>$8,000-$8,500/oz</a:t>
            </a:r>
          </a:p>
        </p:txBody>
      </p:sp>
      <p:sp>
        <p:nvSpPr>
          <p:cNvPr id="31" name="TextBox 30"/>
          <p:cNvSpPr txBox="1"/>
          <p:nvPr/>
        </p:nvSpPr>
        <p:spPr>
          <a:xfrm>
            <a:off x="8046719" y="3063240"/>
            <a:ext cx="3291840" cy="411480"/>
          </a:xfrm>
          <a:prstGeom prst="rect">
            <a:avLst/>
          </a:prstGeom>
          <a:noFill/>
          <a:ln>
            <a:noFill/>
          </a:ln>
        </p:spPr>
        <p:txBody>
          <a:bodyPr wrap="square" anchor="t">
            <a:spAutoFit/>
          </a:bodyPr>
          <a:lstStyle/>
          <a:p>
            <a:pPr algn="l">
              <a:defRPr sz="1100" b="0">
                <a:solidFill>
                  <a:srgbClr val="000000"/>
                </a:solidFill>
                <a:latin typeface="Calibri"/>
              </a:defRPr>
            </a:pPr>
            <a:r>
              <a:t>J.P. Morgan upside scenario</a:t>
            </a:r>
          </a:p>
        </p:txBody>
      </p:sp>
      <p:sp>
        <p:nvSpPr>
          <p:cNvPr id="32" name="TextBox 31"/>
          <p:cNvSpPr txBox="1"/>
          <p:nvPr/>
        </p:nvSpPr>
        <p:spPr>
          <a:xfrm>
            <a:off x="8046719" y="3611880"/>
            <a:ext cx="3291840" cy="320040"/>
          </a:xfrm>
          <a:prstGeom prst="rect">
            <a:avLst/>
          </a:prstGeom>
          <a:noFill/>
          <a:ln>
            <a:noFill/>
          </a:ln>
        </p:spPr>
        <p:txBody>
          <a:bodyPr wrap="square" anchor="t">
            <a:spAutoFit/>
          </a:bodyPr>
          <a:lstStyle/>
          <a:p>
            <a:pPr algn="l">
              <a:defRPr sz="2000" b="1">
                <a:solidFill>
                  <a:srgbClr val="E31837"/>
                </a:solidFill>
                <a:latin typeface="Calibri"/>
              </a:defRPr>
            </a:pPr>
            <a:r>
              <a:t>$7,200/oz</a:t>
            </a:r>
          </a:p>
        </p:txBody>
      </p:sp>
      <p:sp>
        <p:nvSpPr>
          <p:cNvPr id="33" name="TextBox 32"/>
          <p:cNvSpPr txBox="1"/>
          <p:nvPr/>
        </p:nvSpPr>
        <p:spPr>
          <a:xfrm>
            <a:off x="8046719" y="3931920"/>
            <a:ext cx="3291840" cy="411480"/>
          </a:xfrm>
          <a:prstGeom prst="rect">
            <a:avLst/>
          </a:prstGeom>
          <a:noFill/>
          <a:ln>
            <a:noFill/>
          </a:ln>
        </p:spPr>
        <p:txBody>
          <a:bodyPr wrap="square" anchor="t">
            <a:spAutoFit/>
          </a:bodyPr>
          <a:lstStyle/>
          <a:p>
            <a:pPr algn="l">
              <a:defRPr sz="1100" b="0">
                <a:solidFill>
                  <a:srgbClr val="000000"/>
                </a:solidFill>
                <a:latin typeface="Calibri"/>
              </a:defRPr>
            </a:pPr>
            <a:r>
              <a:t>UBS high geopolitical risk case</a:t>
            </a:r>
          </a:p>
        </p:txBody>
      </p:sp>
      <p:sp>
        <p:nvSpPr>
          <p:cNvPr id="34" name="TextBox 33"/>
          <p:cNvSpPr txBox="1"/>
          <p:nvPr/>
        </p:nvSpPr>
        <p:spPr>
          <a:xfrm>
            <a:off x="8046719" y="4480560"/>
            <a:ext cx="3291840" cy="320040"/>
          </a:xfrm>
          <a:prstGeom prst="rect">
            <a:avLst/>
          </a:prstGeom>
          <a:noFill/>
          <a:ln>
            <a:noFill/>
          </a:ln>
        </p:spPr>
        <p:txBody>
          <a:bodyPr wrap="square" anchor="t">
            <a:spAutoFit/>
          </a:bodyPr>
          <a:lstStyle/>
          <a:p>
            <a:pPr algn="l">
              <a:defRPr sz="2000" b="1">
                <a:solidFill>
                  <a:srgbClr val="E31837"/>
                </a:solidFill>
                <a:latin typeface="Calibri"/>
              </a:defRPr>
            </a:pPr>
            <a:r>
              <a:t>$10,000/oz</a:t>
            </a:r>
          </a:p>
        </p:txBody>
      </p:sp>
      <p:sp>
        <p:nvSpPr>
          <p:cNvPr id="35" name="TextBox 34"/>
          <p:cNvSpPr txBox="1"/>
          <p:nvPr/>
        </p:nvSpPr>
        <p:spPr>
          <a:xfrm>
            <a:off x="8046719" y="4800600"/>
            <a:ext cx="3291840" cy="411480"/>
          </a:xfrm>
          <a:prstGeom prst="rect">
            <a:avLst/>
          </a:prstGeom>
          <a:noFill/>
          <a:ln>
            <a:noFill/>
          </a:ln>
        </p:spPr>
        <p:txBody>
          <a:bodyPr wrap="square" anchor="t">
            <a:spAutoFit/>
          </a:bodyPr>
          <a:lstStyle/>
          <a:p>
            <a:pPr algn="l">
              <a:defRPr sz="1100" b="0">
                <a:solidFill>
                  <a:srgbClr val="000000"/>
                </a:solidFill>
                <a:latin typeface="Calibri"/>
              </a:defRPr>
            </a:pPr>
            <a:r>
              <a:t>AI-driven outlier prediction</a:t>
            </a:r>
          </a:p>
        </p:txBody>
      </p:sp>
      <p:sp>
        <p:nvSpPr>
          <p:cNvPr id="36" name="TextBox 35"/>
          <p:cNvSpPr txBox="1"/>
          <p:nvPr/>
        </p:nvSpPr>
        <p:spPr>
          <a:xfrm>
            <a:off x="8046719" y="5349240"/>
            <a:ext cx="3291840" cy="320040"/>
          </a:xfrm>
          <a:prstGeom prst="rect">
            <a:avLst/>
          </a:prstGeom>
          <a:noFill/>
          <a:ln>
            <a:noFill/>
          </a:ln>
        </p:spPr>
        <p:txBody>
          <a:bodyPr wrap="square" anchor="t">
            <a:spAutoFit/>
          </a:bodyPr>
          <a:lstStyle/>
          <a:p>
            <a:pPr algn="l">
              <a:defRPr sz="2000" b="1">
                <a:solidFill>
                  <a:srgbClr val="E31837"/>
                </a:solidFill>
                <a:latin typeface="Calibri"/>
              </a:defRPr>
            </a:pPr>
            <a:r>
              <a:t>$2.5 trillion</a:t>
            </a:r>
          </a:p>
        </p:txBody>
      </p:sp>
      <p:sp>
        <p:nvSpPr>
          <p:cNvPr id="37" name="TextBox 36"/>
          <p:cNvSpPr txBox="1"/>
          <p:nvPr/>
        </p:nvSpPr>
        <p:spPr>
          <a:xfrm>
            <a:off x="8046719" y="5669280"/>
            <a:ext cx="3291840" cy="411480"/>
          </a:xfrm>
          <a:prstGeom prst="rect">
            <a:avLst/>
          </a:prstGeom>
          <a:noFill/>
          <a:ln>
            <a:noFill/>
          </a:ln>
        </p:spPr>
        <p:txBody>
          <a:bodyPr wrap="square" anchor="t">
            <a:spAutoFit/>
          </a:bodyPr>
          <a:lstStyle/>
          <a:p>
            <a:pPr algn="l">
              <a:defRPr sz="1100" b="0">
                <a:solidFill>
                  <a:srgbClr val="000000"/>
                </a:solidFill>
                <a:latin typeface="Calibri"/>
              </a:defRPr>
            </a:pPr>
            <a:r>
              <a:t>potential demand from 1% reallocation</a:t>
            </a:r>
          </a:p>
        </p:txBody>
      </p:sp>
      <p:sp>
        <p:nvSpPr>
          <p:cNvPr id="38" name="TextBox 37"/>
          <p:cNvSpPr txBox="1"/>
          <p:nvPr/>
        </p:nvSpPr>
        <p:spPr>
          <a:xfrm>
            <a:off x="274320" y="6126480"/>
            <a:ext cx="11430000" cy="548640"/>
          </a:xfrm>
          <a:prstGeom prst="rect">
            <a:avLst/>
          </a:prstGeom>
          <a:noFill/>
          <a:ln>
            <a:noFill/>
          </a:ln>
        </p:spPr>
        <p:txBody>
          <a:bodyPr wrap="square" anchor="t">
            <a:spAutoFit/>
          </a:bodyPr>
          <a:lstStyle/>
          <a:p>
            <a:pPr algn="l">
              <a:defRPr sz="1000" b="0">
                <a:solidFill>
                  <a:srgbClr val="333333"/>
                </a:solidFill>
                <a:latin typeface="Calibri"/>
              </a:defRPr>
            </a:pPr>
            <a:r>
              <a:t>All forecasts depend on macroeconomic conditions, geopolitical developments, and investor allocation decisions. The path forward likely includes periods of heightened volatility, but the structural factors supporting gold remain firmly in place.</a:t>
            </a:r>
          </a:p>
        </p:txBody>
      </p:sp>
      <p:sp>
        <p:nvSpPr>
          <p:cNvPr id="39" name="TextBox 38"/>
          <p:cNvSpPr txBox="1"/>
          <p:nvPr/>
        </p:nvSpPr>
        <p:spPr>
          <a:xfrm>
            <a:off x="274320" y="6537960"/>
            <a:ext cx="457200" cy="274320"/>
          </a:xfrm>
          <a:prstGeom prst="rect">
            <a:avLst/>
          </a:prstGeom>
          <a:noFill/>
          <a:ln>
            <a:noFill/>
          </a:ln>
        </p:spPr>
        <p:txBody>
          <a:bodyPr wrap="square" anchor="t">
            <a:spAutoFit/>
          </a:bodyPr>
          <a:lstStyle/>
          <a:p>
            <a:pPr algn="l">
              <a:defRPr sz="1000" b="0">
                <a:solidFill>
                  <a:srgbClr val="000000"/>
                </a:solidFill>
                <a:latin typeface="Calibri"/>
              </a:defRPr>
            </a:pPr>
            <a:r>
              <a:t>10</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7315200" cy="68580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3" name="Picture 2" descr="gold_coins.jpg"/>
          <p:cNvPicPr>
            <a:picLocks noChangeAspect="1"/>
          </p:cNvPicPr>
          <p:nvPr/>
        </p:nvPicPr>
        <p:blipFill>
          <a:blip r:embed="rId2"/>
          <a:stretch>
            <a:fillRect/>
          </a:stretch>
        </p:blipFill>
        <p:spPr>
          <a:xfrm>
            <a:off x="274320" y="274320"/>
            <a:ext cx="2743200" cy="2011680"/>
          </a:xfrm>
          <a:prstGeom prst="rect">
            <a:avLst/>
          </a:prstGeom>
        </p:spPr>
      </p:pic>
      <p:pic>
        <p:nvPicPr>
          <p:cNvPr id="4" name="Picture 3" descr="gold_bars.jpg"/>
          <p:cNvPicPr>
            <a:picLocks noChangeAspect="1"/>
          </p:cNvPicPr>
          <p:nvPr/>
        </p:nvPicPr>
        <p:blipFill>
          <a:blip r:embed="rId3"/>
          <a:stretch>
            <a:fillRect/>
          </a:stretch>
        </p:blipFill>
        <p:spPr>
          <a:xfrm>
            <a:off x="3200400" y="274320"/>
            <a:ext cx="3657600" cy="2743200"/>
          </a:xfrm>
          <a:prstGeom prst="rect">
            <a:avLst/>
          </a:prstGeom>
        </p:spPr>
      </p:pic>
      <p:pic>
        <p:nvPicPr>
          <p:cNvPr id="5" name="Picture 4" descr="woman_jewelry.jpg"/>
          <p:cNvPicPr>
            <a:picLocks noChangeAspect="1"/>
          </p:cNvPicPr>
          <p:nvPr/>
        </p:nvPicPr>
        <p:blipFill>
          <a:blip r:embed="rId4"/>
          <a:stretch>
            <a:fillRect/>
          </a:stretch>
        </p:blipFill>
        <p:spPr>
          <a:xfrm>
            <a:off x="274320" y="2468880"/>
            <a:ext cx="2286000" cy="3474720"/>
          </a:xfrm>
          <a:prstGeom prst="rect">
            <a:avLst/>
          </a:prstGeom>
        </p:spPr>
      </p:pic>
      <p:pic>
        <p:nvPicPr>
          <p:cNvPr id="6" name="Picture 5" descr="mining_operation.jpg"/>
          <p:cNvPicPr>
            <a:picLocks noChangeAspect="1"/>
          </p:cNvPicPr>
          <p:nvPr/>
        </p:nvPicPr>
        <p:blipFill>
          <a:blip r:embed="rId5"/>
          <a:stretch>
            <a:fillRect/>
          </a:stretch>
        </p:blipFill>
        <p:spPr>
          <a:xfrm>
            <a:off x="2743200" y="3200400"/>
            <a:ext cx="4114800" cy="2743200"/>
          </a:xfrm>
          <a:prstGeom prst="rect">
            <a:avLst/>
          </a:prstGeom>
        </p:spPr>
      </p:pic>
      <p:sp>
        <p:nvSpPr>
          <p:cNvPr id="7" name="Rectangle 6"/>
          <p:cNvSpPr/>
          <p:nvPr/>
        </p:nvSpPr>
        <p:spPr>
          <a:xfrm>
            <a:off x="7315200" y="0"/>
            <a:ext cx="4876495" cy="6858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7498079" y="914400"/>
            <a:ext cx="914400" cy="4572000"/>
          </a:xfrm>
          <a:prstGeom prst="rect">
            <a:avLst/>
          </a:prstGeom>
          <a:noFill/>
          <a:ln>
            <a:noFill/>
          </a:ln>
        </p:spPr>
        <p:txBody>
          <a:bodyPr wrap="square" anchor="t">
            <a:spAutoFit/>
          </a:bodyPr>
          <a:lstStyle/>
          <a:p>
            <a:pPr algn="l">
              <a:defRPr sz="4800" b="1">
                <a:solidFill>
                  <a:srgbClr val="000000"/>
                </a:solidFill>
                <a:latin typeface="Calibri"/>
              </a:defRPr>
            </a:pPr>
            <a:r>
              <a:t>Table of Contents</a:t>
            </a:r>
          </a:p>
        </p:txBody>
      </p:sp>
      <p:sp>
        <p:nvSpPr>
          <p:cNvPr id="9" name="TextBox 8"/>
          <p:cNvSpPr txBox="1"/>
          <p:nvPr/>
        </p:nvSpPr>
        <p:spPr>
          <a:xfrm>
            <a:off x="8686800" y="914400"/>
            <a:ext cx="2286000" cy="457200"/>
          </a:xfrm>
          <a:prstGeom prst="rect">
            <a:avLst/>
          </a:prstGeom>
          <a:noFill/>
          <a:ln>
            <a:noFill/>
          </a:ln>
        </p:spPr>
        <p:txBody>
          <a:bodyPr wrap="square" anchor="t">
            <a:spAutoFit/>
          </a:bodyPr>
          <a:lstStyle/>
          <a:p>
            <a:pPr algn="l">
              <a:defRPr sz="2000" b="0">
                <a:solidFill>
                  <a:srgbClr val="000000"/>
                </a:solidFill>
                <a:latin typeface="Calibri"/>
              </a:defRPr>
            </a:pPr>
            <a:r>
              <a:t>Methodology</a:t>
            </a:r>
          </a:p>
        </p:txBody>
      </p:sp>
      <p:sp>
        <p:nvSpPr>
          <p:cNvPr id="10" name="TextBox 9"/>
          <p:cNvSpPr txBox="1"/>
          <p:nvPr/>
        </p:nvSpPr>
        <p:spPr>
          <a:xfrm>
            <a:off x="10972800" y="914400"/>
            <a:ext cx="731520" cy="457200"/>
          </a:xfrm>
          <a:prstGeom prst="rect">
            <a:avLst/>
          </a:prstGeom>
          <a:noFill/>
          <a:ln>
            <a:noFill/>
          </a:ln>
        </p:spPr>
        <p:txBody>
          <a:bodyPr wrap="square" anchor="t">
            <a:spAutoFit/>
          </a:bodyPr>
          <a:lstStyle/>
          <a:p>
            <a:pPr algn="r">
              <a:defRPr sz="2000" b="0">
                <a:solidFill>
                  <a:srgbClr val="000000"/>
                </a:solidFill>
                <a:latin typeface="Calibri"/>
              </a:defRPr>
            </a:pPr>
            <a:r>
              <a:t>3</a:t>
            </a:r>
          </a:p>
        </p:txBody>
      </p:sp>
      <p:sp>
        <p:nvSpPr>
          <p:cNvPr id="11" name="TextBox 10"/>
          <p:cNvSpPr txBox="1"/>
          <p:nvPr/>
        </p:nvSpPr>
        <p:spPr>
          <a:xfrm>
            <a:off x="8686800" y="1645920"/>
            <a:ext cx="2286000" cy="457200"/>
          </a:xfrm>
          <a:prstGeom prst="rect">
            <a:avLst/>
          </a:prstGeom>
          <a:noFill/>
          <a:ln>
            <a:noFill/>
          </a:ln>
        </p:spPr>
        <p:txBody>
          <a:bodyPr wrap="square" anchor="t">
            <a:spAutoFit/>
          </a:bodyPr>
          <a:lstStyle/>
          <a:p>
            <a:pPr algn="l">
              <a:defRPr sz="2000" b="0">
                <a:solidFill>
                  <a:srgbClr val="000000"/>
                </a:solidFill>
                <a:latin typeface="Calibri"/>
              </a:defRPr>
            </a:pPr>
            <a:r>
              <a:t>Executive Summary</a:t>
            </a:r>
          </a:p>
        </p:txBody>
      </p:sp>
      <p:sp>
        <p:nvSpPr>
          <p:cNvPr id="12" name="TextBox 11"/>
          <p:cNvSpPr txBox="1"/>
          <p:nvPr/>
        </p:nvSpPr>
        <p:spPr>
          <a:xfrm>
            <a:off x="10972800" y="1645920"/>
            <a:ext cx="731520" cy="457200"/>
          </a:xfrm>
          <a:prstGeom prst="rect">
            <a:avLst/>
          </a:prstGeom>
          <a:noFill/>
          <a:ln>
            <a:noFill/>
          </a:ln>
        </p:spPr>
        <p:txBody>
          <a:bodyPr wrap="square" anchor="t">
            <a:spAutoFit/>
          </a:bodyPr>
          <a:lstStyle/>
          <a:p>
            <a:pPr algn="r">
              <a:defRPr sz="2000" b="0">
                <a:solidFill>
                  <a:srgbClr val="000000"/>
                </a:solidFill>
                <a:latin typeface="Calibri"/>
              </a:defRPr>
            </a:pPr>
            <a:r>
              <a:t>6</a:t>
            </a:r>
          </a:p>
        </p:txBody>
      </p:sp>
      <p:sp>
        <p:nvSpPr>
          <p:cNvPr id="13" name="TextBox 12"/>
          <p:cNvSpPr txBox="1"/>
          <p:nvPr/>
        </p:nvSpPr>
        <p:spPr>
          <a:xfrm>
            <a:off x="8686800" y="2377440"/>
            <a:ext cx="2286000" cy="457200"/>
          </a:xfrm>
          <a:prstGeom prst="rect">
            <a:avLst/>
          </a:prstGeom>
          <a:noFill/>
          <a:ln>
            <a:noFill/>
          </a:ln>
        </p:spPr>
        <p:txBody>
          <a:bodyPr wrap="square" anchor="t">
            <a:spAutoFit/>
          </a:bodyPr>
          <a:lstStyle/>
          <a:p>
            <a:pPr algn="l">
              <a:defRPr sz="2000" b="0">
                <a:solidFill>
                  <a:srgbClr val="000000"/>
                </a:solidFill>
                <a:latin typeface="Calibri"/>
              </a:defRPr>
            </a:pPr>
            <a:r>
              <a:t>Market Analysis</a:t>
            </a:r>
          </a:p>
        </p:txBody>
      </p:sp>
      <p:sp>
        <p:nvSpPr>
          <p:cNvPr id="14" name="TextBox 13"/>
          <p:cNvSpPr txBox="1"/>
          <p:nvPr/>
        </p:nvSpPr>
        <p:spPr>
          <a:xfrm>
            <a:off x="10972800" y="2377440"/>
            <a:ext cx="731520" cy="457200"/>
          </a:xfrm>
          <a:prstGeom prst="rect">
            <a:avLst/>
          </a:prstGeom>
          <a:noFill/>
          <a:ln>
            <a:noFill/>
          </a:ln>
        </p:spPr>
        <p:txBody>
          <a:bodyPr wrap="square" anchor="t">
            <a:spAutoFit/>
          </a:bodyPr>
          <a:lstStyle/>
          <a:p>
            <a:pPr algn="r">
              <a:defRPr sz="2000" b="0">
                <a:solidFill>
                  <a:srgbClr val="000000"/>
                </a:solidFill>
                <a:latin typeface="Calibri"/>
              </a:defRPr>
            </a:pPr>
            <a:r>
              <a:t>12</a:t>
            </a:r>
          </a:p>
        </p:txBody>
      </p:sp>
      <p:sp>
        <p:nvSpPr>
          <p:cNvPr id="15" name="TextBox 14"/>
          <p:cNvSpPr txBox="1"/>
          <p:nvPr/>
        </p:nvSpPr>
        <p:spPr>
          <a:xfrm>
            <a:off x="8686800" y="3108960"/>
            <a:ext cx="2286000" cy="457200"/>
          </a:xfrm>
          <a:prstGeom prst="rect">
            <a:avLst/>
          </a:prstGeom>
          <a:noFill/>
          <a:ln>
            <a:noFill/>
          </a:ln>
        </p:spPr>
        <p:txBody>
          <a:bodyPr wrap="square" anchor="t">
            <a:spAutoFit/>
          </a:bodyPr>
          <a:lstStyle/>
          <a:p>
            <a:pPr algn="l">
              <a:defRPr sz="2000" b="0">
                <a:solidFill>
                  <a:srgbClr val="000000"/>
                </a:solidFill>
                <a:latin typeface="Calibri"/>
              </a:defRPr>
            </a:pPr>
            <a:r>
              <a:t>Investment Outlook</a:t>
            </a:r>
          </a:p>
        </p:txBody>
      </p:sp>
      <p:sp>
        <p:nvSpPr>
          <p:cNvPr id="16" name="TextBox 15"/>
          <p:cNvSpPr txBox="1"/>
          <p:nvPr/>
        </p:nvSpPr>
        <p:spPr>
          <a:xfrm>
            <a:off x="10972800" y="3108960"/>
            <a:ext cx="731520" cy="457200"/>
          </a:xfrm>
          <a:prstGeom prst="rect">
            <a:avLst/>
          </a:prstGeom>
          <a:noFill/>
          <a:ln>
            <a:noFill/>
          </a:ln>
        </p:spPr>
        <p:txBody>
          <a:bodyPr wrap="square" anchor="t">
            <a:spAutoFit/>
          </a:bodyPr>
          <a:lstStyle/>
          <a:p>
            <a:pPr algn="r">
              <a:defRPr sz="2000" b="0">
                <a:solidFill>
                  <a:srgbClr val="000000"/>
                </a:solidFill>
                <a:latin typeface="Calibri"/>
              </a:defRPr>
            </a:pPr>
            <a:r>
              <a:t>54</a:t>
            </a:r>
          </a:p>
        </p:txBody>
      </p:sp>
      <p:sp>
        <p:nvSpPr>
          <p:cNvPr id="17" name="TextBox 16"/>
          <p:cNvSpPr txBox="1"/>
          <p:nvPr/>
        </p:nvSpPr>
        <p:spPr>
          <a:xfrm>
            <a:off x="274320" y="6400800"/>
            <a:ext cx="457200" cy="274320"/>
          </a:xfrm>
          <a:prstGeom prst="rect">
            <a:avLst/>
          </a:prstGeom>
          <a:noFill/>
          <a:ln>
            <a:noFill/>
          </a:ln>
        </p:spPr>
        <p:txBody>
          <a:bodyPr wrap="square" anchor="t">
            <a:spAutoFit/>
          </a:bodyPr>
          <a:lstStyle/>
          <a:p>
            <a:pPr algn="l">
              <a:defRPr sz="1000" b="0">
                <a:solidFill>
                  <a:srgbClr val="FFFFFF"/>
                </a:solidFill>
                <a:latin typeface="Calibri"/>
              </a:defRPr>
            </a:pPr>
            <a:r>
              <a:t>2</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mining_landscape.jpg"/>
          <p:cNvPicPr>
            <a:picLocks noChangeAspect="1"/>
          </p:cNvPicPr>
          <p:nvPr/>
        </p:nvPicPr>
        <p:blipFill>
          <a:blip r:embed="rId2"/>
          <a:stretch>
            <a:fillRect/>
          </a:stretch>
        </p:blipFill>
        <p:spPr>
          <a:xfrm>
            <a:off x="0" y="0"/>
            <a:ext cx="12191695" cy="6858000"/>
          </a:xfrm>
          <a:prstGeom prst="rect">
            <a:avLst/>
          </a:prstGeom>
        </p:spPr>
      </p:pic>
      <p:sp>
        <p:nvSpPr>
          <p:cNvPr id="3" name="Rectangle 2"/>
          <p:cNvSpPr/>
          <p:nvPr/>
        </p:nvSpPr>
        <p:spPr>
          <a:xfrm>
            <a:off x="0" y="0"/>
            <a:ext cx="12191695" cy="68580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4114800"/>
            <a:ext cx="5486400" cy="1828800"/>
          </a:xfrm>
          <a:prstGeom prst="rect">
            <a:avLst/>
          </a:prstGeom>
          <a:noFill/>
          <a:ln>
            <a:noFill/>
          </a:ln>
        </p:spPr>
        <p:txBody>
          <a:bodyPr wrap="square" anchor="t">
            <a:spAutoFit/>
          </a:bodyPr>
          <a:lstStyle/>
          <a:p>
            <a:pPr algn="l">
              <a:defRPr sz="8000" b="1">
                <a:solidFill>
                  <a:srgbClr val="FFFFFF"/>
                </a:solidFill>
                <a:latin typeface="Calibri"/>
              </a:defRPr>
            </a:pPr>
            <a:r>
              <a:t>Methodology</a:t>
            </a:r>
          </a:p>
        </p:txBody>
      </p:sp>
      <p:sp>
        <p:nvSpPr>
          <p:cNvPr id="5" name="Rectangle 4"/>
          <p:cNvSpPr/>
          <p:nvPr/>
        </p:nvSpPr>
        <p:spPr>
          <a:xfrm>
            <a:off x="11430000" y="0"/>
            <a:ext cx="761695" cy="68580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1695" cy="6858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3" name="Picture 2" descr="gold_bars.jpg"/>
          <p:cNvPicPr>
            <a:picLocks noChangeAspect="1"/>
          </p:cNvPicPr>
          <p:nvPr/>
        </p:nvPicPr>
        <p:blipFill>
          <a:blip r:embed="rId2"/>
          <a:stretch>
            <a:fillRect/>
          </a:stretch>
        </p:blipFill>
        <p:spPr>
          <a:xfrm>
            <a:off x="182880" y="182880"/>
            <a:ext cx="2011680" cy="1645920"/>
          </a:xfrm>
          <a:prstGeom prst="rect">
            <a:avLst/>
          </a:prstGeom>
        </p:spPr>
      </p:pic>
      <p:pic>
        <p:nvPicPr>
          <p:cNvPr id="4" name="Picture 3" descr="business_analysis.jpg"/>
          <p:cNvPicPr>
            <a:picLocks noChangeAspect="1"/>
          </p:cNvPicPr>
          <p:nvPr/>
        </p:nvPicPr>
        <p:blipFill>
          <a:blip r:embed="rId3"/>
          <a:stretch>
            <a:fillRect/>
          </a:stretch>
        </p:blipFill>
        <p:spPr>
          <a:xfrm>
            <a:off x="182880" y="3657600"/>
            <a:ext cx="1645920" cy="1645920"/>
          </a:xfrm>
          <a:prstGeom prst="rect">
            <a:avLst/>
          </a:prstGeom>
        </p:spPr>
      </p:pic>
      <p:pic>
        <p:nvPicPr>
          <p:cNvPr id="5" name="Picture 4" descr="professional_woman.jpg"/>
          <p:cNvPicPr>
            <a:picLocks noChangeAspect="1"/>
          </p:cNvPicPr>
          <p:nvPr/>
        </p:nvPicPr>
        <p:blipFill>
          <a:blip r:embed="rId4"/>
          <a:stretch>
            <a:fillRect/>
          </a:stretch>
        </p:blipFill>
        <p:spPr>
          <a:xfrm>
            <a:off x="2468880" y="914400"/>
            <a:ext cx="3657600" cy="5029200"/>
          </a:xfrm>
          <a:prstGeom prst="rect">
            <a:avLst/>
          </a:prstGeom>
        </p:spPr>
      </p:pic>
      <p:sp>
        <p:nvSpPr>
          <p:cNvPr id="6" name="TextBox 5"/>
          <p:cNvSpPr txBox="1"/>
          <p:nvPr/>
        </p:nvSpPr>
        <p:spPr>
          <a:xfrm>
            <a:off x="6583680" y="731520"/>
            <a:ext cx="4572000" cy="1097280"/>
          </a:xfrm>
          <a:prstGeom prst="rect">
            <a:avLst/>
          </a:prstGeom>
          <a:noFill/>
          <a:ln>
            <a:noFill/>
          </a:ln>
        </p:spPr>
        <p:txBody>
          <a:bodyPr wrap="square" anchor="t">
            <a:spAutoFit/>
          </a:bodyPr>
          <a:lstStyle/>
          <a:p>
            <a:pPr algn="l">
              <a:defRPr sz="4400" b="1">
                <a:solidFill>
                  <a:srgbClr val="000000"/>
                </a:solidFill>
                <a:latin typeface="Calibri"/>
              </a:defRPr>
            </a:pPr>
            <a:r>
              <a:t>Defining</a:t>
            </a:r>
            <a:br/>
            <a:r>
              <a:t>Gold Investment</a:t>
            </a:r>
          </a:p>
        </p:txBody>
      </p:sp>
      <p:sp>
        <p:nvSpPr>
          <p:cNvPr id="7" name="TextBox 6"/>
          <p:cNvSpPr txBox="1"/>
          <p:nvPr/>
        </p:nvSpPr>
        <p:spPr>
          <a:xfrm>
            <a:off x="6583680" y="2011680"/>
            <a:ext cx="5029200" cy="1828800"/>
          </a:xfrm>
          <a:prstGeom prst="rect">
            <a:avLst/>
          </a:prstGeom>
          <a:noFill/>
          <a:ln>
            <a:noFill/>
          </a:ln>
        </p:spPr>
        <p:txBody>
          <a:bodyPr wrap="square" anchor="t">
            <a:spAutoFit/>
          </a:bodyPr>
          <a:lstStyle/>
          <a:p>
            <a:pPr algn="l">
              <a:defRPr sz="1400" b="0">
                <a:solidFill>
                  <a:srgbClr val="000000"/>
                </a:solidFill>
                <a:latin typeface="Calibri"/>
              </a:defRPr>
            </a:pPr>
            <a:r>
              <a:t>Each investor's approach to gold varies. For some, it represents the ultimate store of value and hedge against uncertainty. For others, it centers around specific factors, like portfolio diversification or protection against currency debasement.</a:t>
            </a:r>
            <a:br/>
            <a:br/>
            <a:r>
              <a:t>For the purposes of this analysis, "gold investment" is defined by three core elements. The balance of these three elements makes up the core of building wealth and preserving capital.</a:t>
            </a:r>
          </a:p>
        </p:txBody>
      </p:sp>
      <p:sp>
        <p:nvSpPr>
          <p:cNvPr id="8" name="Rectangle 7"/>
          <p:cNvSpPr/>
          <p:nvPr/>
        </p:nvSpPr>
        <p:spPr>
          <a:xfrm>
            <a:off x="6583680" y="4114800"/>
            <a:ext cx="45720" cy="548640"/>
          </a:xfrm>
          <a:prstGeom prst="rect">
            <a:avLst/>
          </a:prstGeom>
          <a:solidFill>
            <a:srgbClr val="E31837"/>
          </a:solidFill>
          <a:ln>
            <a:solidFill>
              <a:srgbClr val="E31837"/>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6766560" y="4114800"/>
            <a:ext cx="4572000" cy="274320"/>
          </a:xfrm>
          <a:prstGeom prst="rect">
            <a:avLst/>
          </a:prstGeom>
          <a:noFill/>
          <a:ln>
            <a:noFill/>
          </a:ln>
        </p:spPr>
        <p:txBody>
          <a:bodyPr wrap="square" anchor="t">
            <a:spAutoFit/>
          </a:bodyPr>
          <a:lstStyle/>
          <a:p>
            <a:pPr algn="l">
              <a:defRPr sz="1600" b="1">
                <a:solidFill>
                  <a:srgbClr val="000000"/>
                </a:solidFill>
                <a:latin typeface="Calibri"/>
              </a:defRPr>
            </a:pPr>
            <a:r>
              <a:t>Physical Security</a:t>
            </a:r>
          </a:p>
        </p:txBody>
      </p:sp>
      <p:sp>
        <p:nvSpPr>
          <p:cNvPr id="10" name="TextBox 9"/>
          <p:cNvSpPr txBox="1"/>
          <p:nvPr/>
        </p:nvSpPr>
        <p:spPr>
          <a:xfrm>
            <a:off x="6766560" y="4434840"/>
            <a:ext cx="4572000" cy="365760"/>
          </a:xfrm>
          <a:prstGeom prst="rect">
            <a:avLst/>
          </a:prstGeom>
          <a:noFill/>
          <a:ln>
            <a:noFill/>
          </a:ln>
        </p:spPr>
        <p:txBody>
          <a:bodyPr wrap="square" anchor="t">
            <a:spAutoFit/>
          </a:bodyPr>
          <a:lstStyle/>
          <a:p>
            <a:pPr algn="l">
              <a:defRPr sz="1200" b="0">
                <a:solidFill>
                  <a:srgbClr val="000000"/>
                </a:solidFill>
                <a:latin typeface="Calibri"/>
              </a:defRPr>
            </a:pPr>
            <a:r>
              <a:t>Holding tangible assets that maintain value independent of counterparty risk and government policy.</a:t>
            </a:r>
          </a:p>
        </p:txBody>
      </p:sp>
      <p:sp>
        <p:nvSpPr>
          <p:cNvPr id="11" name="Rectangle 10"/>
          <p:cNvSpPr/>
          <p:nvPr/>
        </p:nvSpPr>
        <p:spPr>
          <a:xfrm>
            <a:off x="6583680" y="4937760"/>
            <a:ext cx="45720" cy="548640"/>
          </a:xfrm>
          <a:prstGeom prst="rect">
            <a:avLst/>
          </a:prstGeom>
          <a:solidFill>
            <a:srgbClr val="E31837"/>
          </a:solidFill>
          <a:ln>
            <a:solidFill>
              <a:srgbClr val="E31837"/>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6766560" y="4937760"/>
            <a:ext cx="4572000" cy="274320"/>
          </a:xfrm>
          <a:prstGeom prst="rect">
            <a:avLst/>
          </a:prstGeom>
          <a:noFill/>
          <a:ln>
            <a:noFill/>
          </a:ln>
        </p:spPr>
        <p:txBody>
          <a:bodyPr wrap="square" anchor="t">
            <a:spAutoFit/>
          </a:bodyPr>
          <a:lstStyle/>
          <a:p>
            <a:pPr algn="l">
              <a:defRPr sz="1600" b="1">
                <a:solidFill>
                  <a:srgbClr val="000000"/>
                </a:solidFill>
                <a:latin typeface="Calibri"/>
              </a:defRPr>
            </a:pPr>
            <a:r>
              <a:t>Financial Protection</a:t>
            </a:r>
          </a:p>
        </p:txBody>
      </p:sp>
      <p:sp>
        <p:nvSpPr>
          <p:cNvPr id="13" name="TextBox 12"/>
          <p:cNvSpPr txBox="1"/>
          <p:nvPr/>
        </p:nvSpPr>
        <p:spPr>
          <a:xfrm>
            <a:off x="6766560" y="5257800"/>
            <a:ext cx="4572000" cy="365760"/>
          </a:xfrm>
          <a:prstGeom prst="rect">
            <a:avLst/>
          </a:prstGeom>
          <a:noFill/>
          <a:ln>
            <a:noFill/>
          </a:ln>
        </p:spPr>
        <p:txBody>
          <a:bodyPr wrap="square" anchor="t">
            <a:spAutoFit/>
          </a:bodyPr>
          <a:lstStyle/>
          <a:p>
            <a:pPr algn="l">
              <a:defRPr sz="1200" b="0">
                <a:solidFill>
                  <a:srgbClr val="000000"/>
                </a:solidFill>
                <a:latin typeface="Calibri"/>
              </a:defRPr>
            </a:pPr>
            <a:r>
              <a:t>Safeguarding wealth against inflation, currency weakness, and market volatility.</a:t>
            </a:r>
          </a:p>
        </p:txBody>
      </p:sp>
      <p:sp>
        <p:nvSpPr>
          <p:cNvPr id="14" name="Rectangle 13"/>
          <p:cNvSpPr/>
          <p:nvPr/>
        </p:nvSpPr>
        <p:spPr>
          <a:xfrm>
            <a:off x="6583680" y="5760720"/>
            <a:ext cx="45720" cy="548640"/>
          </a:xfrm>
          <a:prstGeom prst="rect">
            <a:avLst/>
          </a:prstGeom>
          <a:solidFill>
            <a:srgbClr val="E31837"/>
          </a:solidFill>
          <a:ln>
            <a:solidFill>
              <a:srgbClr val="E31837"/>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6766560" y="5760720"/>
            <a:ext cx="4572000" cy="274320"/>
          </a:xfrm>
          <a:prstGeom prst="rect">
            <a:avLst/>
          </a:prstGeom>
          <a:noFill/>
          <a:ln>
            <a:noFill/>
          </a:ln>
        </p:spPr>
        <p:txBody>
          <a:bodyPr wrap="square" anchor="t">
            <a:spAutoFit/>
          </a:bodyPr>
          <a:lstStyle/>
          <a:p>
            <a:pPr algn="l">
              <a:defRPr sz="1600" b="1">
                <a:solidFill>
                  <a:srgbClr val="000000"/>
                </a:solidFill>
                <a:latin typeface="Calibri"/>
              </a:defRPr>
            </a:pPr>
            <a:r>
              <a:t>Portfolio Diversification</a:t>
            </a:r>
          </a:p>
        </p:txBody>
      </p:sp>
      <p:sp>
        <p:nvSpPr>
          <p:cNvPr id="16" name="TextBox 15"/>
          <p:cNvSpPr txBox="1"/>
          <p:nvPr/>
        </p:nvSpPr>
        <p:spPr>
          <a:xfrm>
            <a:off x="6766560" y="6080760"/>
            <a:ext cx="4572000" cy="365760"/>
          </a:xfrm>
          <a:prstGeom prst="rect">
            <a:avLst/>
          </a:prstGeom>
          <a:noFill/>
          <a:ln>
            <a:noFill/>
          </a:ln>
        </p:spPr>
        <p:txBody>
          <a:bodyPr wrap="square" anchor="t">
            <a:spAutoFit/>
          </a:bodyPr>
          <a:lstStyle/>
          <a:p>
            <a:pPr algn="l">
              <a:defRPr sz="1200" b="0">
                <a:solidFill>
                  <a:srgbClr val="000000"/>
                </a:solidFill>
                <a:latin typeface="Calibri"/>
              </a:defRPr>
            </a:pPr>
            <a:r>
              <a:t>Allocating to an asset with low correlation to traditional stocks and bonds.</a:t>
            </a:r>
          </a:p>
        </p:txBody>
      </p:sp>
      <p:sp>
        <p:nvSpPr>
          <p:cNvPr id="17" name="Rectangle 16"/>
          <p:cNvSpPr/>
          <p:nvPr/>
        </p:nvSpPr>
        <p:spPr>
          <a:xfrm>
            <a:off x="11430000" y="0"/>
            <a:ext cx="761695" cy="68580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TextBox 17"/>
          <p:cNvSpPr txBox="1"/>
          <p:nvPr/>
        </p:nvSpPr>
        <p:spPr>
          <a:xfrm>
            <a:off x="274320" y="6400800"/>
            <a:ext cx="457200" cy="274320"/>
          </a:xfrm>
          <a:prstGeom prst="rect">
            <a:avLst/>
          </a:prstGeom>
          <a:noFill/>
          <a:ln>
            <a:noFill/>
          </a:ln>
        </p:spPr>
        <p:txBody>
          <a:bodyPr wrap="square" anchor="t">
            <a:spAutoFit/>
          </a:bodyPr>
          <a:lstStyle/>
          <a:p>
            <a:pPr algn="l">
              <a:defRPr sz="1000" b="0">
                <a:solidFill>
                  <a:srgbClr val="000000"/>
                </a:solidFill>
                <a:latin typeface="Calibri"/>
              </a:defRPr>
            </a:pPr>
            <a:r>
              <a:t>4</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1695" cy="6858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274320" y="914400"/>
            <a:ext cx="640080" cy="3657600"/>
          </a:xfrm>
          <a:prstGeom prst="rect">
            <a:avLst/>
          </a:prstGeom>
          <a:noFill/>
          <a:ln>
            <a:noFill/>
          </a:ln>
        </p:spPr>
        <p:txBody>
          <a:bodyPr wrap="square" anchor="t">
            <a:spAutoFit/>
          </a:bodyPr>
          <a:lstStyle/>
          <a:p>
            <a:pPr algn="l">
              <a:defRPr sz="4200" b="1">
                <a:solidFill>
                  <a:srgbClr val="000000"/>
                </a:solidFill>
                <a:latin typeface="Calibri"/>
              </a:defRPr>
            </a:pPr>
            <a:r>
              <a:t>Methodology</a:t>
            </a:r>
          </a:p>
        </p:txBody>
      </p:sp>
      <p:sp>
        <p:nvSpPr>
          <p:cNvPr id="4" name="TextBox 3"/>
          <p:cNvSpPr txBox="1"/>
          <p:nvPr/>
        </p:nvSpPr>
        <p:spPr>
          <a:xfrm>
            <a:off x="1097280" y="548640"/>
            <a:ext cx="4572000" cy="1097280"/>
          </a:xfrm>
          <a:prstGeom prst="rect">
            <a:avLst/>
          </a:prstGeom>
          <a:noFill/>
          <a:ln>
            <a:noFill/>
          </a:ln>
        </p:spPr>
        <p:txBody>
          <a:bodyPr wrap="square" anchor="t">
            <a:spAutoFit/>
          </a:bodyPr>
          <a:lstStyle/>
          <a:p>
            <a:pPr algn="l">
              <a:defRPr sz="1400" b="0">
                <a:solidFill>
                  <a:srgbClr val="000000"/>
                </a:solidFill>
                <a:latin typeface="Calibri"/>
              </a:defRPr>
            </a:pPr>
            <a:r>
              <a:t>This report synthesizes data from multiple authoritative sources including central bank reserve data, World Gold Council demand trends, and forecasts from major financial institutions including J.P. Morgan, Goldman Sachs, UBS, and Morgan Stanley.</a:t>
            </a:r>
          </a:p>
        </p:txBody>
      </p:sp>
      <p:sp>
        <p:nvSpPr>
          <p:cNvPr id="5" name="Rectangle 4"/>
          <p:cNvSpPr/>
          <p:nvPr/>
        </p:nvSpPr>
        <p:spPr>
          <a:xfrm>
            <a:off x="1097280" y="1828800"/>
            <a:ext cx="3200400" cy="548640"/>
          </a:xfrm>
          <a:prstGeom prst="rect">
            <a:avLst/>
          </a:prstGeom>
          <a:solidFill>
            <a:srgbClr val="E31837"/>
          </a:solidFill>
          <a:ln>
            <a:solidFill>
              <a:srgbClr val="E31837"/>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188720" y="1874519"/>
            <a:ext cx="3017520" cy="457200"/>
          </a:xfrm>
          <a:prstGeom prst="rect">
            <a:avLst/>
          </a:prstGeom>
          <a:noFill/>
          <a:ln>
            <a:noFill/>
          </a:ln>
        </p:spPr>
        <p:txBody>
          <a:bodyPr wrap="square" anchor="t">
            <a:spAutoFit/>
          </a:bodyPr>
          <a:lstStyle/>
          <a:p>
            <a:pPr algn="ctr">
              <a:defRPr sz="2000" b="1">
                <a:solidFill>
                  <a:srgbClr val="FFFFFF"/>
                </a:solidFill>
                <a:latin typeface="Calibri"/>
              </a:defRPr>
            </a:pPr>
            <a:r>
              <a:t>5,000+ tonnes in total</a:t>
            </a:r>
          </a:p>
        </p:txBody>
      </p:sp>
      <p:sp>
        <p:nvSpPr>
          <p:cNvPr id="7" name="TextBox 6"/>
          <p:cNvSpPr txBox="1"/>
          <p:nvPr/>
        </p:nvSpPr>
        <p:spPr>
          <a:xfrm>
            <a:off x="1097280" y="2743200"/>
            <a:ext cx="4572000" cy="3200400"/>
          </a:xfrm>
          <a:prstGeom prst="rect">
            <a:avLst/>
          </a:prstGeom>
          <a:noFill/>
          <a:ln>
            <a:noFill/>
          </a:ln>
        </p:spPr>
        <p:txBody>
          <a:bodyPr wrap="square" anchor="t">
            <a:spAutoFit/>
          </a:bodyPr>
          <a:lstStyle/>
          <a:p>
            <a:pPr algn="l">
              <a:defRPr sz="1100" b="0">
                <a:solidFill>
                  <a:srgbClr val="000000"/>
                </a:solidFill>
                <a:latin typeface="Calibri"/>
              </a:defRPr>
            </a:pPr>
            <a:r>
              <a:t>Analysis period: January 2025 – December 2026</a:t>
            </a:r>
            <a:br/>
            <a:br/>
            <a:r>
              <a:t>n=14 markets analyzed globally</a:t>
            </a:r>
            <a:br/>
            <a:r>
              <a:t>Coverage includes: North America, Europe, Asia-Pacific, Middle East</a:t>
            </a:r>
            <a:br/>
            <a:br/>
            <a:r>
              <a:t>Markets analyzed: United States, United Kingdom, Germany, France, Switzerland, China, India, Japan, Australia, UAE, Singapore, Hong Kong S.A.R., Canada, South Africa</a:t>
            </a:r>
          </a:p>
        </p:txBody>
      </p:sp>
      <p:sp>
        <p:nvSpPr>
          <p:cNvPr id="8" name="TextBox 7"/>
          <p:cNvSpPr txBox="1"/>
          <p:nvPr/>
        </p:nvSpPr>
        <p:spPr>
          <a:xfrm>
            <a:off x="6400800" y="1371600"/>
            <a:ext cx="5029200" cy="4572000"/>
          </a:xfrm>
          <a:prstGeom prst="rect">
            <a:avLst/>
          </a:prstGeom>
          <a:noFill/>
          <a:ln>
            <a:noFill/>
          </a:ln>
        </p:spPr>
        <p:txBody>
          <a:bodyPr wrap="square" anchor="t">
            <a:spAutoFit/>
          </a:bodyPr>
          <a:lstStyle/>
          <a:p>
            <a:pPr algn="l">
              <a:defRPr sz="1300" b="0">
                <a:solidFill>
                  <a:srgbClr val="333333"/>
                </a:solidFill>
                <a:latin typeface="Calibri"/>
              </a:defRPr>
            </a:pPr>
            <a:r>
              <a:t>GLOBAL MARKETS ANALYZED:</a:t>
            </a:r>
            <a:br/>
            <a:br/>
            <a:r>
              <a:t>● United States        ● United Kingdom</a:t>
            </a:r>
            <a:br/>
            <a:r>
              <a:t>● Canada              ● Germany  </a:t>
            </a:r>
            <a:br/>
            <a:r>
              <a:t>● France              ● Switzerland</a:t>
            </a:r>
            <a:br/>
            <a:r>
              <a:t>● Spain               ● China</a:t>
            </a:r>
            <a:br/>
            <a:r>
              <a:t>● Japan               ● Hong Kong S.A.R.</a:t>
            </a:r>
            <a:br/>
            <a:r>
              <a:t>● Singapore           ● Australia</a:t>
            </a:r>
            <a:br/>
            <a:r>
              <a:t>● India               ● UAE</a:t>
            </a:r>
            <a:br/>
            <a:r>
              <a:t>● South Africa</a:t>
            </a:r>
          </a:p>
        </p:txBody>
      </p:sp>
      <p:sp>
        <p:nvSpPr>
          <p:cNvPr id="9" name="TextBox 8"/>
          <p:cNvSpPr txBox="1"/>
          <p:nvPr/>
        </p:nvSpPr>
        <p:spPr>
          <a:xfrm>
            <a:off x="274320" y="6400800"/>
            <a:ext cx="457200" cy="274320"/>
          </a:xfrm>
          <a:prstGeom prst="rect">
            <a:avLst/>
          </a:prstGeom>
          <a:noFill/>
          <a:ln>
            <a:noFill/>
          </a:ln>
        </p:spPr>
        <p:txBody>
          <a:bodyPr wrap="square" anchor="t">
            <a:spAutoFit/>
          </a:bodyPr>
          <a:lstStyle/>
          <a:p>
            <a:pPr algn="l">
              <a:defRPr sz="1000" b="0">
                <a:solidFill>
                  <a:srgbClr val="000000"/>
                </a:solidFill>
                <a:latin typeface="Calibri"/>
              </a:defRPr>
            </a:pPr>
            <a:r>
              <a:t>5</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golden_landscape.jpg"/>
          <p:cNvPicPr>
            <a:picLocks noChangeAspect="1"/>
          </p:cNvPicPr>
          <p:nvPr/>
        </p:nvPicPr>
        <p:blipFill>
          <a:blip r:embed="rId2"/>
          <a:stretch>
            <a:fillRect/>
          </a:stretch>
        </p:blipFill>
        <p:spPr>
          <a:xfrm>
            <a:off x="0" y="0"/>
            <a:ext cx="12191695" cy="6858000"/>
          </a:xfrm>
          <a:prstGeom prst="rect">
            <a:avLst/>
          </a:prstGeom>
        </p:spPr>
      </p:pic>
      <p:sp>
        <p:nvSpPr>
          <p:cNvPr id="3" name="Rectangle 2"/>
          <p:cNvSpPr/>
          <p:nvPr/>
        </p:nvSpPr>
        <p:spPr>
          <a:xfrm>
            <a:off x="0" y="0"/>
            <a:ext cx="12191695" cy="68580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4114800"/>
            <a:ext cx="5486400" cy="1828800"/>
          </a:xfrm>
          <a:prstGeom prst="rect">
            <a:avLst/>
          </a:prstGeom>
          <a:noFill/>
          <a:ln>
            <a:noFill/>
          </a:ln>
        </p:spPr>
        <p:txBody>
          <a:bodyPr wrap="square" anchor="t">
            <a:spAutoFit/>
          </a:bodyPr>
          <a:lstStyle/>
          <a:p>
            <a:pPr algn="l">
              <a:defRPr sz="8000" b="1">
                <a:solidFill>
                  <a:srgbClr val="FFFFFF"/>
                </a:solidFill>
                <a:latin typeface="Calibri"/>
              </a:defRPr>
            </a:pPr>
            <a:r>
              <a:t>Executive</a:t>
            </a:r>
            <a:br/>
            <a:r>
              <a:t>Summary</a:t>
            </a:r>
          </a:p>
        </p:txBody>
      </p:sp>
      <p:sp>
        <p:nvSpPr>
          <p:cNvPr id="5" name="Rectangle 4"/>
          <p:cNvSpPr/>
          <p:nvPr/>
        </p:nvSpPr>
        <p:spPr>
          <a:xfrm>
            <a:off x="11430000" y="0"/>
            <a:ext cx="761695" cy="68580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6400800" cy="6858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Rectangle 2"/>
          <p:cNvSpPr/>
          <p:nvPr/>
        </p:nvSpPr>
        <p:spPr>
          <a:xfrm>
            <a:off x="6400800" y="0"/>
            <a:ext cx="5029200" cy="6858000"/>
          </a:xfrm>
          <a:prstGeom prst="rect">
            <a:avLst/>
          </a:prstGeom>
          <a:solidFill>
            <a:srgbClr val="F5F5F5"/>
          </a:solidFill>
          <a:ln>
            <a:solidFill>
              <a:srgbClr val="F5F5F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548640"/>
            <a:ext cx="5486400" cy="1188720"/>
          </a:xfrm>
          <a:prstGeom prst="rect">
            <a:avLst/>
          </a:prstGeom>
          <a:noFill/>
          <a:ln>
            <a:noFill/>
          </a:ln>
        </p:spPr>
        <p:txBody>
          <a:bodyPr wrap="square" anchor="t">
            <a:spAutoFit/>
          </a:bodyPr>
          <a:lstStyle/>
          <a:p>
            <a:pPr algn="l">
              <a:defRPr sz="5200" b="1">
                <a:solidFill>
                  <a:srgbClr val="000000"/>
                </a:solidFill>
                <a:latin typeface="Calibri"/>
              </a:defRPr>
            </a:pPr>
            <a:r>
              <a:t>The</a:t>
            </a:r>
            <a:br/>
            <a:r>
              <a:t>Gold Investment Imperative</a:t>
            </a:r>
          </a:p>
        </p:txBody>
      </p:sp>
      <p:sp>
        <p:nvSpPr>
          <p:cNvPr id="5" name="TextBox 4"/>
          <p:cNvSpPr txBox="1"/>
          <p:nvPr/>
        </p:nvSpPr>
        <p:spPr>
          <a:xfrm>
            <a:off x="457200" y="2011680"/>
            <a:ext cx="5486400" cy="2286000"/>
          </a:xfrm>
          <a:prstGeom prst="rect">
            <a:avLst/>
          </a:prstGeom>
          <a:noFill/>
          <a:ln>
            <a:noFill/>
          </a:ln>
        </p:spPr>
        <p:txBody>
          <a:bodyPr wrap="square" anchor="t">
            <a:spAutoFit/>
          </a:bodyPr>
          <a:lstStyle/>
          <a:p>
            <a:pPr algn="l">
              <a:defRPr sz="1300" b="0">
                <a:solidFill>
                  <a:srgbClr val="000000"/>
                </a:solidFill>
                <a:latin typeface="Calibri"/>
              </a:defRPr>
            </a:pPr>
            <a:r>
              <a:t>Investors are increasingly recognizing gold as essential for portfolio protection—yet many remain underexposed. This paradox reflects a historic opportunity that investors around the world are seizing with conviction.</a:t>
            </a:r>
            <a:br/>
            <a:br/>
            <a:r>
              <a:t>They see gold not as a speculative trade, but as a fundamental pillar of wealth preservation in an era of unprecedented monetary policy and geopolitical uncertainty.</a:t>
            </a:r>
            <a:br/>
            <a:br/>
            <a:r>
              <a:t>Central banks, institutions, and retail investors have demonstrated this through record-breaking purchases, driving gold to over 50 all-time highs in 2025.</a:t>
            </a:r>
          </a:p>
        </p:txBody>
      </p:sp>
      <p:sp>
        <p:nvSpPr>
          <p:cNvPr id="6" name="TextBox 5"/>
          <p:cNvSpPr txBox="1"/>
          <p:nvPr/>
        </p:nvSpPr>
        <p:spPr>
          <a:xfrm>
            <a:off x="457200" y="4754880"/>
            <a:ext cx="5486400" cy="1371600"/>
          </a:xfrm>
          <a:prstGeom prst="rect">
            <a:avLst/>
          </a:prstGeom>
          <a:noFill/>
          <a:ln>
            <a:noFill/>
          </a:ln>
        </p:spPr>
        <p:txBody>
          <a:bodyPr wrap="square" anchor="t">
            <a:spAutoFit/>
          </a:bodyPr>
          <a:lstStyle/>
          <a:p>
            <a:pPr algn="l">
              <a:defRPr sz="1400" b="1">
                <a:solidFill>
                  <a:srgbClr val="E31837"/>
                </a:solidFill>
                <a:latin typeface="Calibri"/>
              </a:defRPr>
            </a:pPr>
            <a:r>
              <a:t>Our objective with this report is to provide a comprehensive view of gold's role in the global investment landscape, as we continue to see greater recognition of its importance for portfolio resilience and long-term wealth preservation.</a:t>
            </a:r>
          </a:p>
        </p:txBody>
      </p:sp>
      <p:sp>
        <p:nvSpPr>
          <p:cNvPr id="7" name="TextBox 6"/>
          <p:cNvSpPr txBox="1"/>
          <p:nvPr/>
        </p:nvSpPr>
        <p:spPr>
          <a:xfrm>
            <a:off x="6858000" y="731520"/>
            <a:ext cx="4572000" cy="365760"/>
          </a:xfrm>
          <a:prstGeom prst="rect">
            <a:avLst/>
          </a:prstGeom>
          <a:noFill/>
          <a:ln>
            <a:noFill/>
          </a:ln>
        </p:spPr>
        <p:txBody>
          <a:bodyPr wrap="square" anchor="t">
            <a:spAutoFit/>
          </a:bodyPr>
          <a:lstStyle/>
          <a:p>
            <a:pPr algn="l">
              <a:defRPr sz="1800" b="0">
                <a:solidFill>
                  <a:srgbClr val="000000"/>
                </a:solidFill>
                <a:latin typeface="Calibri"/>
              </a:defRPr>
            </a:pPr>
            <a:r>
              <a:t>Overall,</a:t>
            </a:r>
          </a:p>
        </p:txBody>
      </p:sp>
      <p:sp>
        <p:nvSpPr>
          <p:cNvPr id="8" name="TextBox 7"/>
          <p:cNvSpPr txBox="1"/>
          <p:nvPr/>
        </p:nvSpPr>
        <p:spPr>
          <a:xfrm>
            <a:off x="6858000" y="1097280"/>
            <a:ext cx="4572000" cy="731520"/>
          </a:xfrm>
          <a:prstGeom prst="rect">
            <a:avLst/>
          </a:prstGeom>
          <a:noFill/>
          <a:ln>
            <a:noFill/>
          </a:ln>
        </p:spPr>
        <p:txBody>
          <a:bodyPr wrap="square" anchor="t">
            <a:spAutoFit/>
          </a:bodyPr>
          <a:lstStyle/>
          <a:p>
            <a:pPr algn="l">
              <a:defRPr sz="7200" b="1">
                <a:solidFill>
                  <a:srgbClr val="000000"/>
                </a:solidFill>
                <a:latin typeface="Calibri"/>
              </a:defRPr>
            </a:pPr>
            <a:r>
              <a:t>64%</a:t>
            </a:r>
          </a:p>
        </p:txBody>
      </p:sp>
      <p:sp>
        <p:nvSpPr>
          <p:cNvPr id="9" name="TextBox 8"/>
          <p:cNvSpPr txBox="1"/>
          <p:nvPr/>
        </p:nvSpPr>
        <p:spPr>
          <a:xfrm>
            <a:off x="6858000" y="1920240"/>
            <a:ext cx="4572000" cy="365760"/>
          </a:xfrm>
          <a:prstGeom prst="rect">
            <a:avLst/>
          </a:prstGeom>
          <a:noFill/>
          <a:ln>
            <a:noFill/>
          </a:ln>
        </p:spPr>
        <p:txBody>
          <a:bodyPr wrap="square" anchor="t">
            <a:spAutoFit/>
          </a:bodyPr>
          <a:lstStyle/>
          <a:p>
            <a:pPr algn="l">
              <a:defRPr sz="1400" b="0">
                <a:solidFill>
                  <a:srgbClr val="000000"/>
                </a:solidFill>
                <a:latin typeface="Calibri"/>
              </a:defRPr>
            </a:pPr>
            <a:r>
              <a:t>price appreciation in 2025 alone.</a:t>
            </a:r>
          </a:p>
        </p:txBody>
      </p:sp>
      <p:sp>
        <p:nvSpPr>
          <p:cNvPr id="10" name="Rectangle 9"/>
          <p:cNvSpPr/>
          <p:nvPr/>
        </p:nvSpPr>
        <p:spPr>
          <a:xfrm>
            <a:off x="7315200" y="2560320"/>
            <a:ext cx="27432" cy="457200"/>
          </a:xfrm>
          <a:prstGeom prst="rect">
            <a:avLst/>
          </a:prstGeom>
          <a:solidFill>
            <a:srgbClr val="333333"/>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6858000" y="3200400"/>
            <a:ext cx="4572000" cy="274320"/>
          </a:xfrm>
          <a:prstGeom prst="rect">
            <a:avLst/>
          </a:prstGeom>
          <a:noFill/>
          <a:ln>
            <a:noFill/>
          </a:ln>
        </p:spPr>
        <p:txBody>
          <a:bodyPr wrap="square" anchor="t">
            <a:spAutoFit/>
          </a:bodyPr>
          <a:lstStyle/>
          <a:p>
            <a:pPr algn="l">
              <a:defRPr sz="1600" b="0">
                <a:solidFill>
                  <a:srgbClr val="000000"/>
                </a:solidFill>
                <a:latin typeface="Calibri"/>
              </a:defRPr>
            </a:pPr>
            <a:r>
              <a:t>Plus</a:t>
            </a:r>
          </a:p>
        </p:txBody>
      </p:sp>
      <p:sp>
        <p:nvSpPr>
          <p:cNvPr id="12" name="TextBox 11"/>
          <p:cNvSpPr txBox="1"/>
          <p:nvPr/>
        </p:nvSpPr>
        <p:spPr>
          <a:xfrm>
            <a:off x="6858000" y="3566160"/>
            <a:ext cx="4572000" cy="640080"/>
          </a:xfrm>
          <a:prstGeom prst="rect">
            <a:avLst/>
          </a:prstGeom>
          <a:noFill/>
          <a:ln>
            <a:noFill/>
          </a:ln>
        </p:spPr>
        <p:txBody>
          <a:bodyPr wrap="square" anchor="t">
            <a:spAutoFit/>
          </a:bodyPr>
          <a:lstStyle/>
          <a:p>
            <a:pPr algn="l">
              <a:defRPr sz="6400" b="1">
                <a:solidFill>
                  <a:srgbClr val="000000"/>
                </a:solidFill>
                <a:latin typeface="Calibri"/>
              </a:defRPr>
            </a:pPr>
            <a:r>
              <a:t>27%</a:t>
            </a:r>
          </a:p>
        </p:txBody>
      </p:sp>
      <p:sp>
        <p:nvSpPr>
          <p:cNvPr id="13" name="TextBox 12"/>
          <p:cNvSpPr txBox="1"/>
          <p:nvPr/>
        </p:nvSpPr>
        <p:spPr>
          <a:xfrm>
            <a:off x="6858000" y="4297680"/>
            <a:ext cx="4572000" cy="365760"/>
          </a:xfrm>
          <a:prstGeom prst="rect">
            <a:avLst/>
          </a:prstGeom>
          <a:noFill/>
          <a:ln>
            <a:noFill/>
          </a:ln>
        </p:spPr>
        <p:txBody>
          <a:bodyPr wrap="square" anchor="t">
            <a:spAutoFit/>
          </a:bodyPr>
          <a:lstStyle/>
          <a:p>
            <a:pPr algn="l">
              <a:defRPr sz="1300" b="0">
                <a:solidFill>
                  <a:srgbClr val="000000"/>
                </a:solidFill>
                <a:latin typeface="Calibri"/>
              </a:defRPr>
            </a:pPr>
            <a:r>
              <a:t>additional gains year-to-date in early 2026.</a:t>
            </a:r>
          </a:p>
        </p:txBody>
      </p:sp>
      <p:sp>
        <p:nvSpPr>
          <p:cNvPr id="14" name="Rectangle 13"/>
          <p:cNvSpPr/>
          <p:nvPr/>
        </p:nvSpPr>
        <p:spPr>
          <a:xfrm>
            <a:off x="7315200" y="4846320"/>
            <a:ext cx="27432" cy="457200"/>
          </a:xfrm>
          <a:prstGeom prst="rect">
            <a:avLst/>
          </a:prstGeom>
          <a:solidFill>
            <a:srgbClr val="333333"/>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6858000" y="5486400"/>
            <a:ext cx="4572000" cy="274320"/>
          </a:xfrm>
          <a:prstGeom prst="rect">
            <a:avLst/>
          </a:prstGeom>
          <a:noFill/>
          <a:ln>
            <a:noFill/>
          </a:ln>
        </p:spPr>
        <p:txBody>
          <a:bodyPr wrap="square" anchor="t">
            <a:spAutoFit/>
          </a:bodyPr>
          <a:lstStyle/>
          <a:p>
            <a:pPr algn="l">
              <a:defRPr sz="1600" b="0">
                <a:solidFill>
                  <a:srgbClr val="000000"/>
                </a:solidFill>
                <a:latin typeface="Calibri"/>
              </a:defRPr>
            </a:pPr>
            <a:r>
              <a:t>And Only</a:t>
            </a:r>
          </a:p>
        </p:txBody>
      </p:sp>
      <p:sp>
        <p:nvSpPr>
          <p:cNvPr id="16" name="TextBox 15"/>
          <p:cNvSpPr txBox="1"/>
          <p:nvPr/>
        </p:nvSpPr>
        <p:spPr>
          <a:xfrm>
            <a:off x="6858000" y="5852160"/>
            <a:ext cx="4572000" cy="457200"/>
          </a:xfrm>
          <a:prstGeom prst="rect">
            <a:avLst/>
          </a:prstGeom>
          <a:noFill/>
          <a:ln>
            <a:noFill/>
          </a:ln>
        </p:spPr>
        <p:txBody>
          <a:bodyPr wrap="square" anchor="t">
            <a:spAutoFit/>
          </a:bodyPr>
          <a:lstStyle/>
          <a:p>
            <a:pPr algn="l">
              <a:defRPr sz="5600" b="1">
                <a:solidFill>
                  <a:srgbClr val="000000"/>
                </a:solidFill>
                <a:latin typeface="Calibri"/>
              </a:defRPr>
            </a:pPr>
            <a:r>
              <a:t>3%</a:t>
            </a:r>
          </a:p>
        </p:txBody>
      </p:sp>
      <p:sp>
        <p:nvSpPr>
          <p:cNvPr id="17" name="TextBox 16"/>
          <p:cNvSpPr txBox="1"/>
          <p:nvPr/>
        </p:nvSpPr>
        <p:spPr>
          <a:xfrm>
            <a:off x="6858000" y="6400800"/>
            <a:ext cx="4572000" cy="274320"/>
          </a:xfrm>
          <a:prstGeom prst="rect">
            <a:avLst/>
          </a:prstGeom>
          <a:noFill/>
          <a:ln>
            <a:noFill/>
          </a:ln>
        </p:spPr>
        <p:txBody>
          <a:bodyPr wrap="square" anchor="t">
            <a:spAutoFit/>
          </a:bodyPr>
          <a:lstStyle/>
          <a:p>
            <a:pPr algn="l">
              <a:defRPr sz="1200" b="0">
                <a:solidFill>
                  <a:srgbClr val="000000"/>
                </a:solidFill>
                <a:latin typeface="Calibri"/>
              </a:defRPr>
            </a:pPr>
            <a:r>
              <a:t>current allocation in household portfolios.</a:t>
            </a:r>
          </a:p>
        </p:txBody>
      </p:sp>
      <p:sp>
        <p:nvSpPr>
          <p:cNvPr id="18" name="TextBox 17"/>
          <p:cNvSpPr txBox="1"/>
          <p:nvPr/>
        </p:nvSpPr>
        <p:spPr>
          <a:xfrm>
            <a:off x="274320" y="6400800"/>
            <a:ext cx="457200" cy="274320"/>
          </a:xfrm>
          <a:prstGeom prst="rect">
            <a:avLst/>
          </a:prstGeom>
          <a:noFill/>
          <a:ln>
            <a:noFill/>
          </a:ln>
        </p:spPr>
        <p:txBody>
          <a:bodyPr wrap="square" anchor="t">
            <a:spAutoFit/>
          </a:bodyPr>
          <a:lstStyle/>
          <a:p>
            <a:pPr algn="l">
              <a:defRPr sz="1000" b="0">
                <a:solidFill>
                  <a:srgbClr val="000000"/>
                </a:solidFill>
                <a:latin typeface="Calibri"/>
              </a:defRPr>
            </a:pPr>
            <a:r>
              <a:t>7</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1695" cy="6858000"/>
          </a:xfrm>
          <a:prstGeom prst="rect">
            <a:avLst/>
          </a:prstGeom>
          <a:solidFill>
            <a:srgbClr val="F5F5F5"/>
          </a:solidFill>
          <a:ln>
            <a:solidFill>
              <a:srgbClr val="F5F5F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3" name="Picture 2" descr="financial_chart.jpg"/>
          <p:cNvPicPr>
            <a:picLocks noChangeAspect="1"/>
          </p:cNvPicPr>
          <p:nvPr/>
        </p:nvPicPr>
        <p:blipFill>
          <a:blip r:embed="rId2"/>
          <a:stretch>
            <a:fillRect/>
          </a:stretch>
        </p:blipFill>
        <p:spPr>
          <a:xfrm>
            <a:off x="0" y="0"/>
            <a:ext cx="12191695" cy="1828800"/>
          </a:xfrm>
          <a:prstGeom prst="rect">
            <a:avLst/>
          </a:prstGeom>
        </p:spPr>
      </p:pic>
      <p:sp>
        <p:nvSpPr>
          <p:cNvPr id="4" name="Rectangle 3"/>
          <p:cNvSpPr/>
          <p:nvPr/>
        </p:nvSpPr>
        <p:spPr>
          <a:xfrm>
            <a:off x="0" y="0"/>
            <a:ext cx="12191695" cy="18288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457200" y="640080"/>
            <a:ext cx="5486400" cy="731520"/>
          </a:xfrm>
          <a:prstGeom prst="rect">
            <a:avLst/>
          </a:prstGeom>
          <a:noFill/>
          <a:ln>
            <a:noFill/>
          </a:ln>
        </p:spPr>
        <p:txBody>
          <a:bodyPr wrap="square" anchor="t">
            <a:spAutoFit/>
          </a:bodyPr>
          <a:lstStyle/>
          <a:p>
            <a:pPr algn="l">
              <a:defRPr sz="4200" b="1">
                <a:solidFill>
                  <a:srgbClr val="FFFFFF"/>
                </a:solidFill>
                <a:latin typeface="Calibri"/>
              </a:defRPr>
            </a:pPr>
            <a:r>
              <a:t>Why this is happening.</a:t>
            </a:r>
          </a:p>
        </p:txBody>
      </p:sp>
      <p:sp>
        <p:nvSpPr>
          <p:cNvPr id="6" name="Rectangle 5"/>
          <p:cNvSpPr/>
          <p:nvPr/>
        </p:nvSpPr>
        <p:spPr>
          <a:xfrm>
            <a:off x="274320" y="2103120"/>
            <a:ext cx="3474720" cy="457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74320" y="2148840"/>
            <a:ext cx="3474720" cy="365760"/>
          </a:xfrm>
          <a:prstGeom prst="rect">
            <a:avLst/>
          </a:prstGeom>
          <a:noFill/>
          <a:ln>
            <a:noFill/>
          </a:ln>
        </p:spPr>
        <p:txBody>
          <a:bodyPr wrap="square" anchor="t">
            <a:spAutoFit/>
          </a:bodyPr>
          <a:lstStyle/>
          <a:p>
            <a:pPr algn="ctr">
              <a:defRPr sz="1500" b="1">
                <a:solidFill>
                  <a:srgbClr val="FFFFFF"/>
                </a:solidFill>
                <a:latin typeface="Calibri"/>
              </a:defRPr>
            </a:pPr>
            <a:r>
              <a:t>Monetary Policy Uncertainty</a:t>
            </a:r>
          </a:p>
        </p:txBody>
      </p:sp>
      <p:sp>
        <p:nvSpPr>
          <p:cNvPr id="8" name="TextBox 7"/>
          <p:cNvSpPr txBox="1"/>
          <p:nvPr/>
        </p:nvSpPr>
        <p:spPr>
          <a:xfrm>
            <a:off x="365760" y="2743200"/>
            <a:ext cx="3291840" cy="320040"/>
          </a:xfrm>
          <a:prstGeom prst="rect">
            <a:avLst/>
          </a:prstGeom>
          <a:noFill/>
          <a:ln>
            <a:noFill/>
          </a:ln>
        </p:spPr>
        <p:txBody>
          <a:bodyPr wrap="square" anchor="t">
            <a:spAutoFit/>
          </a:bodyPr>
          <a:lstStyle/>
          <a:p>
            <a:pPr algn="l">
              <a:defRPr sz="2400" b="1">
                <a:solidFill>
                  <a:srgbClr val="E31837"/>
                </a:solidFill>
                <a:latin typeface="Calibri"/>
              </a:defRPr>
            </a:pPr>
            <a:r>
              <a:t>$340 trillion</a:t>
            </a:r>
          </a:p>
        </p:txBody>
      </p:sp>
      <p:sp>
        <p:nvSpPr>
          <p:cNvPr id="9" name="TextBox 8"/>
          <p:cNvSpPr txBox="1"/>
          <p:nvPr/>
        </p:nvSpPr>
        <p:spPr>
          <a:xfrm>
            <a:off x="365760" y="3108960"/>
            <a:ext cx="3291840" cy="365760"/>
          </a:xfrm>
          <a:prstGeom prst="rect">
            <a:avLst/>
          </a:prstGeom>
          <a:noFill/>
          <a:ln>
            <a:noFill/>
          </a:ln>
        </p:spPr>
        <p:txBody>
          <a:bodyPr wrap="square" anchor="t">
            <a:spAutoFit/>
          </a:bodyPr>
          <a:lstStyle/>
          <a:p>
            <a:pPr algn="l">
              <a:defRPr sz="1100" b="0">
                <a:solidFill>
                  <a:srgbClr val="000000"/>
                </a:solidFill>
                <a:latin typeface="Calibri"/>
              </a:defRPr>
            </a:pPr>
            <a:r>
              <a:t>in global debt (3-4x global GDP)</a:t>
            </a:r>
          </a:p>
        </p:txBody>
      </p:sp>
      <p:sp>
        <p:nvSpPr>
          <p:cNvPr id="10" name="TextBox 9"/>
          <p:cNvSpPr txBox="1"/>
          <p:nvPr/>
        </p:nvSpPr>
        <p:spPr>
          <a:xfrm>
            <a:off x="365760" y="3611880"/>
            <a:ext cx="3291840" cy="320040"/>
          </a:xfrm>
          <a:prstGeom prst="rect">
            <a:avLst/>
          </a:prstGeom>
          <a:noFill/>
          <a:ln>
            <a:noFill/>
          </a:ln>
        </p:spPr>
        <p:txBody>
          <a:bodyPr wrap="square" anchor="t">
            <a:spAutoFit/>
          </a:bodyPr>
          <a:lstStyle/>
          <a:p>
            <a:pPr algn="l">
              <a:defRPr sz="2400" b="1">
                <a:solidFill>
                  <a:srgbClr val="E31837"/>
                </a:solidFill>
                <a:latin typeface="Calibri"/>
              </a:defRPr>
            </a:pPr>
            <a:r>
              <a:t>Fed rate cuts</a:t>
            </a:r>
          </a:p>
        </p:txBody>
      </p:sp>
      <p:sp>
        <p:nvSpPr>
          <p:cNvPr id="11" name="TextBox 10"/>
          <p:cNvSpPr txBox="1"/>
          <p:nvPr/>
        </p:nvSpPr>
        <p:spPr>
          <a:xfrm>
            <a:off x="365760" y="3977640"/>
            <a:ext cx="3291840" cy="365760"/>
          </a:xfrm>
          <a:prstGeom prst="rect">
            <a:avLst/>
          </a:prstGeom>
          <a:noFill/>
          <a:ln>
            <a:noFill/>
          </a:ln>
        </p:spPr>
        <p:txBody>
          <a:bodyPr wrap="square" anchor="t">
            <a:spAutoFit/>
          </a:bodyPr>
          <a:lstStyle/>
          <a:p>
            <a:pPr algn="l">
              <a:defRPr sz="1100" b="0">
                <a:solidFill>
                  <a:srgbClr val="000000"/>
                </a:solidFill>
                <a:latin typeface="Calibri"/>
              </a:defRPr>
            </a:pPr>
            <a:r>
              <a:t>initiated late 2025, continuing into 2026</a:t>
            </a:r>
          </a:p>
        </p:txBody>
      </p:sp>
      <p:sp>
        <p:nvSpPr>
          <p:cNvPr id="12" name="TextBox 11"/>
          <p:cNvSpPr txBox="1"/>
          <p:nvPr/>
        </p:nvSpPr>
        <p:spPr>
          <a:xfrm>
            <a:off x="365760" y="4480560"/>
            <a:ext cx="3291840" cy="320040"/>
          </a:xfrm>
          <a:prstGeom prst="rect">
            <a:avLst/>
          </a:prstGeom>
          <a:noFill/>
          <a:ln>
            <a:noFill/>
          </a:ln>
        </p:spPr>
        <p:txBody>
          <a:bodyPr wrap="square" anchor="t">
            <a:spAutoFit/>
          </a:bodyPr>
          <a:lstStyle/>
          <a:p>
            <a:pPr algn="l">
              <a:defRPr sz="2400" b="1">
                <a:solidFill>
                  <a:srgbClr val="E31837"/>
                </a:solidFill>
                <a:latin typeface="Calibri"/>
              </a:defRPr>
            </a:pPr>
            <a:r>
              <a:t>Real yields falling</a:t>
            </a:r>
          </a:p>
        </p:txBody>
      </p:sp>
      <p:sp>
        <p:nvSpPr>
          <p:cNvPr id="13" name="TextBox 12"/>
          <p:cNvSpPr txBox="1"/>
          <p:nvPr/>
        </p:nvSpPr>
        <p:spPr>
          <a:xfrm>
            <a:off x="365760" y="4846320"/>
            <a:ext cx="3291840" cy="365760"/>
          </a:xfrm>
          <a:prstGeom prst="rect">
            <a:avLst/>
          </a:prstGeom>
          <a:noFill/>
          <a:ln>
            <a:noFill/>
          </a:ln>
        </p:spPr>
        <p:txBody>
          <a:bodyPr wrap="square" anchor="t">
            <a:spAutoFit/>
          </a:bodyPr>
          <a:lstStyle/>
          <a:p>
            <a:pPr algn="l">
              <a:defRPr sz="1100" b="0">
                <a:solidFill>
                  <a:srgbClr val="000000"/>
                </a:solidFill>
                <a:latin typeface="Calibri"/>
              </a:defRPr>
            </a:pPr>
            <a:r>
              <a:t>as inflation concerns persist</a:t>
            </a:r>
          </a:p>
        </p:txBody>
      </p:sp>
      <p:sp>
        <p:nvSpPr>
          <p:cNvPr id="14" name="TextBox 13"/>
          <p:cNvSpPr txBox="1"/>
          <p:nvPr/>
        </p:nvSpPr>
        <p:spPr>
          <a:xfrm>
            <a:off x="365760" y="5349240"/>
            <a:ext cx="3291840" cy="320040"/>
          </a:xfrm>
          <a:prstGeom prst="rect">
            <a:avLst/>
          </a:prstGeom>
          <a:noFill/>
          <a:ln>
            <a:noFill/>
          </a:ln>
        </p:spPr>
        <p:txBody>
          <a:bodyPr wrap="square" anchor="t">
            <a:spAutoFit/>
          </a:bodyPr>
          <a:lstStyle/>
          <a:p>
            <a:pPr algn="l">
              <a:defRPr sz="2400" b="1">
                <a:solidFill>
                  <a:srgbClr val="E31837"/>
                </a:solidFill>
                <a:latin typeface="Calibri"/>
              </a:defRPr>
            </a:pPr>
            <a:r>
              <a:t>Quantitative easing</a:t>
            </a:r>
          </a:p>
        </p:txBody>
      </p:sp>
      <p:sp>
        <p:nvSpPr>
          <p:cNvPr id="15" name="TextBox 14"/>
          <p:cNvSpPr txBox="1"/>
          <p:nvPr/>
        </p:nvSpPr>
        <p:spPr>
          <a:xfrm>
            <a:off x="365760" y="5715000"/>
            <a:ext cx="3291840" cy="365760"/>
          </a:xfrm>
          <a:prstGeom prst="rect">
            <a:avLst/>
          </a:prstGeom>
          <a:noFill/>
          <a:ln>
            <a:noFill/>
          </a:ln>
        </p:spPr>
        <p:txBody>
          <a:bodyPr wrap="square" anchor="t">
            <a:spAutoFit/>
          </a:bodyPr>
          <a:lstStyle/>
          <a:p>
            <a:pPr algn="l">
              <a:defRPr sz="1100" b="0">
                <a:solidFill>
                  <a:srgbClr val="000000"/>
                </a:solidFill>
                <a:latin typeface="Calibri"/>
              </a:defRPr>
            </a:pPr>
            <a:r>
              <a:t>returning after tightening pause</a:t>
            </a:r>
          </a:p>
        </p:txBody>
      </p:sp>
      <p:sp>
        <p:nvSpPr>
          <p:cNvPr id="16" name="Rectangle 15"/>
          <p:cNvSpPr/>
          <p:nvPr/>
        </p:nvSpPr>
        <p:spPr>
          <a:xfrm>
            <a:off x="4114800" y="2103120"/>
            <a:ext cx="3474720" cy="457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TextBox 16"/>
          <p:cNvSpPr txBox="1"/>
          <p:nvPr/>
        </p:nvSpPr>
        <p:spPr>
          <a:xfrm>
            <a:off x="4114800" y="2148840"/>
            <a:ext cx="3474720" cy="365760"/>
          </a:xfrm>
          <a:prstGeom prst="rect">
            <a:avLst/>
          </a:prstGeom>
          <a:noFill/>
          <a:ln>
            <a:noFill/>
          </a:ln>
        </p:spPr>
        <p:txBody>
          <a:bodyPr wrap="square" anchor="t">
            <a:spAutoFit/>
          </a:bodyPr>
          <a:lstStyle/>
          <a:p>
            <a:pPr algn="ctr">
              <a:defRPr sz="1500" b="1">
                <a:solidFill>
                  <a:srgbClr val="FFFFFF"/>
                </a:solidFill>
                <a:latin typeface="Calibri"/>
              </a:defRPr>
            </a:pPr>
            <a:r>
              <a:t>Currency Debasement Risk</a:t>
            </a:r>
          </a:p>
        </p:txBody>
      </p:sp>
      <p:sp>
        <p:nvSpPr>
          <p:cNvPr id="18" name="TextBox 17"/>
          <p:cNvSpPr txBox="1"/>
          <p:nvPr/>
        </p:nvSpPr>
        <p:spPr>
          <a:xfrm>
            <a:off x="4206240" y="2743200"/>
            <a:ext cx="3291840" cy="320040"/>
          </a:xfrm>
          <a:prstGeom prst="rect">
            <a:avLst/>
          </a:prstGeom>
          <a:noFill/>
          <a:ln>
            <a:noFill/>
          </a:ln>
        </p:spPr>
        <p:txBody>
          <a:bodyPr wrap="square" anchor="t">
            <a:spAutoFit/>
          </a:bodyPr>
          <a:lstStyle/>
          <a:p>
            <a:pPr algn="l">
              <a:defRPr sz="2400" b="1">
                <a:solidFill>
                  <a:srgbClr val="E31837"/>
                </a:solidFill>
                <a:latin typeface="Calibri"/>
              </a:defRPr>
            </a:pPr>
            <a:r>
              <a:t>30%</a:t>
            </a:r>
          </a:p>
        </p:txBody>
      </p:sp>
      <p:sp>
        <p:nvSpPr>
          <p:cNvPr id="19" name="TextBox 18"/>
          <p:cNvSpPr txBox="1"/>
          <p:nvPr/>
        </p:nvSpPr>
        <p:spPr>
          <a:xfrm>
            <a:off x="4206240" y="3108960"/>
            <a:ext cx="3291840" cy="365760"/>
          </a:xfrm>
          <a:prstGeom prst="rect">
            <a:avLst/>
          </a:prstGeom>
          <a:noFill/>
          <a:ln>
            <a:noFill/>
          </a:ln>
        </p:spPr>
        <p:txBody>
          <a:bodyPr wrap="square" anchor="t">
            <a:spAutoFit/>
          </a:bodyPr>
          <a:lstStyle/>
          <a:p>
            <a:pPr algn="l">
              <a:defRPr sz="1100" b="0">
                <a:solidFill>
                  <a:srgbClr val="000000"/>
                </a:solidFill>
                <a:latin typeface="Calibri"/>
              </a:defRPr>
            </a:pPr>
            <a:r>
              <a:t>weaker U.S. dollar vs. historical norms</a:t>
            </a:r>
          </a:p>
        </p:txBody>
      </p:sp>
      <p:sp>
        <p:nvSpPr>
          <p:cNvPr id="20" name="TextBox 19"/>
          <p:cNvSpPr txBox="1"/>
          <p:nvPr/>
        </p:nvSpPr>
        <p:spPr>
          <a:xfrm>
            <a:off x="4206240" y="3611880"/>
            <a:ext cx="3291840" cy="320040"/>
          </a:xfrm>
          <a:prstGeom prst="rect">
            <a:avLst/>
          </a:prstGeom>
          <a:noFill/>
          <a:ln>
            <a:noFill/>
          </a:ln>
        </p:spPr>
        <p:txBody>
          <a:bodyPr wrap="square" anchor="t">
            <a:spAutoFit/>
          </a:bodyPr>
          <a:lstStyle/>
          <a:p>
            <a:pPr algn="l">
              <a:defRPr sz="2400" b="1">
                <a:solidFill>
                  <a:srgbClr val="E31837"/>
                </a:solidFill>
                <a:latin typeface="Calibri"/>
              </a:defRPr>
            </a:pPr>
            <a:r>
              <a:t>863 tonnes</a:t>
            </a:r>
          </a:p>
        </p:txBody>
      </p:sp>
      <p:sp>
        <p:nvSpPr>
          <p:cNvPr id="21" name="TextBox 20"/>
          <p:cNvSpPr txBox="1"/>
          <p:nvPr/>
        </p:nvSpPr>
        <p:spPr>
          <a:xfrm>
            <a:off x="4206240" y="3977640"/>
            <a:ext cx="3291840" cy="365760"/>
          </a:xfrm>
          <a:prstGeom prst="rect">
            <a:avLst/>
          </a:prstGeom>
          <a:noFill/>
          <a:ln>
            <a:noFill/>
          </a:ln>
        </p:spPr>
        <p:txBody>
          <a:bodyPr wrap="square" anchor="t">
            <a:spAutoFit/>
          </a:bodyPr>
          <a:lstStyle/>
          <a:p>
            <a:pPr algn="l">
              <a:defRPr sz="1100" b="0">
                <a:solidFill>
                  <a:srgbClr val="000000"/>
                </a:solidFill>
                <a:latin typeface="Calibri"/>
              </a:defRPr>
            </a:pPr>
            <a:r>
              <a:t>of central bank gold purchases in 2025</a:t>
            </a:r>
          </a:p>
        </p:txBody>
      </p:sp>
      <p:sp>
        <p:nvSpPr>
          <p:cNvPr id="22" name="TextBox 21"/>
          <p:cNvSpPr txBox="1"/>
          <p:nvPr/>
        </p:nvSpPr>
        <p:spPr>
          <a:xfrm>
            <a:off x="4206240" y="4480560"/>
            <a:ext cx="3291840" cy="320040"/>
          </a:xfrm>
          <a:prstGeom prst="rect">
            <a:avLst/>
          </a:prstGeom>
          <a:noFill/>
          <a:ln>
            <a:noFill/>
          </a:ln>
        </p:spPr>
        <p:txBody>
          <a:bodyPr wrap="square" anchor="t">
            <a:spAutoFit/>
          </a:bodyPr>
          <a:lstStyle/>
          <a:p>
            <a:pPr algn="l">
              <a:defRPr sz="2400" b="1">
                <a:solidFill>
                  <a:srgbClr val="E31837"/>
                </a:solidFill>
                <a:latin typeface="Calibri"/>
              </a:defRPr>
            </a:pPr>
            <a:r>
              <a:t>95%</a:t>
            </a:r>
          </a:p>
        </p:txBody>
      </p:sp>
      <p:sp>
        <p:nvSpPr>
          <p:cNvPr id="23" name="TextBox 22"/>
          <p:cNvSpPr txBox="1"/>
          <p:nvPr/>
        </p:nvSpPr>
        <p:spPr>
          <a:xfrm>
            <a:off x="4206240" y="4846320"/>
            <a:ext cx="3291840" cy="365760"/>
          </a:xfrm>
          <a:prstGeom prst="rect">
            <a:avLst/>
          </a:prstGeom>
          <a:noFill/>
          <a:ln>
            <a:noFill/>
          </a:ln>
        </p:spPr>
        <p:txBody>
          <a:bodyPr wrap="square" anchor="t">
            <a:spAutoFit/>
          </a:bodyPr>
          <a:lstStyle/>
          <a:p>
            <a:pPr algn="l">
              <a:defRPr sz="1100" b="0">
                <a:solidFill>
                  <a:srgbClr val="000000"/>
                </a:solidFill>
                <a:latin typeface="Calibri"/>
              </a:defRPr>
            </a:pPr>
            <a:r>
              <a:t>of central banks expect to increase reserves</a:t>
            </a:r>
          </a:p>
        </p:txBody>
      </p:sp>
      <p:sp>
        <p:nvSpPr>
          <p:cNvPr id="24" name="TextBox 23"/>
          <p:cNvSpPr txBox="1"/>
          <p:nvPr/>
        </p:nvSpPr>
        <p:spPr>
          <a:xfrm>
            <a:off x="4206240" y="5349240"/>
            <a:ext cx="3291840" cy="320040"/>
          </a:xfrm>
          <a:prstGeom prst="rect">
            <a:avLst/>
          </a:prstGeom>
          <a:noFill/>
          <a:ln>
            <a:noFill/>
          </a:ln>
        </p:spPr>
        <p:txBody>
          <a:bodyPr wrap="square" anchor="t">
            <a:spAutoFit/>
          </a:bodyPr>
          <a:lstStyle/>
          <a:p>
            <a:pPr algn="l">
              <a:defRPr sz="2400" b="1">
                <a:solidFill>
                  <a:srgbClr val="E31837"/>
                </a:solidFill>
                <a:latin typeface="Calibri"/>
              </a:defRPr>
            </a:pPr>
            <a:r>
              <a:t>800 tonnes</a:t>
            </a:r>
          </a:p>
        </p:txBody>
      </p:sp>
      <p:sp>
        <p:nvSpPr>
          <p:cNvPr id="25" name="TextBox 24"/>
          <p:cNvSpPr txBox="1"/>
          <p:nvPr/>
        </p:nvSpPr>
        <p:spPr>
          <a:xfrm>
            <a:off x="4206240" y="5715000"/>
            <a:ext cx="3291840" cy="365760"/>
          </a:xfrm>
          <a:prstGeom prst="rect">
            <a:avLst/>
          </a:prstGeom>
          <a:noFill/>
          <a:ln>
            <a:noFill/>
          </a:ln>
        </p:spPr>
        <p:txBody>
          <a:bodyPr wrap="square" anchor="t">
            <a:spAutoFit/>
          </a:bodyPr>
          <a:lstStyle/>
          <a:p>
            <a:pPr algn="l">
              <a:defRPr sz="1100" b="0">
                <a:solidFill>
                  <a:srgbClr val="000000"/>
                </a:solidFill>
                <a:latin typeface="Calibri"/>
              </a:defRPr>
            </a:pPr>
            <a:r>
              <a:t>projected central bank buying in 2026</a:t>
            </a:r>
          </a:p>
        </p:txBody>
      </p:sp>
      <p:sp>
        <p:nvSpPr>
          <p:cNvPr id="26" name="Rectangle 25"/>
          <p:cNvSpPr/>
          <p:nvPr/>
        </p:nvSpPr>
        <p:spPr>
          <a:xfrm>
            <a:off x="7955279" y="2103120"/>
            <a:ext cx="3474720" cy="457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7" name="TextBox 26"/>
          <p:cNvSpPr txBox="1"/>
          <p:nvPr/>
        </p:nvSpPr>
        <p:spPr>
          <a:xfrm>
            <a:off x="7955279" y="2148840"/>
            <a:ext cx="3474720" cy="365760"/>
          </a:xfrm>
          <a:prstGeom prst="rect">
            <a:avLst/>
          </a:prstGeom>
          <a:noFill/>
          <a:ln>
            <a:noFill/>
          </a:ln>
        </p:spPr>
        <p:txBody>
          <a:bodyPr wrap="square" anchor="t">
            <a:spAutoFit/>
          </a:bodyPr>
          <a:lstStyle/>
          <a:p>
            <a:pPr algn="ctr">
              <a:defRPr sz="1500" b="1">
                <a:solidFill>
                  <a:srgbClr val="FFFFFF"/>
                </a:solidFill>
                <a:latin typeface="Calibri"/>
              </a:defRPr>
            </a:pPr>
            <a:r>
              <a:t>Geopolitical Instability</a:t>
            </a:r>
          </a:p>
        </p:txBody>
      </p:sp>
      <p:sp>
        <p:nvSpPr>
          <p:cNvPr id="28" name="TextBox 27"/>
          <p:cNvSpPr txBox="1"/>
          <p:nvPr/>
        </p:nvSpPr>
        <p:spPr>
          <a:xfrm>
            <a:off x="8046719" y="2743200"/>
            <a:ext cx="3291840" cy="320040"/>
          </a:xfrm>
          <a:prstGeom prst="rect">
            <a:avLst/>
          </a:prstGeom>
          <a:noFill/>
          <a:ln>
            <a:noFill/>
          </a:ln>
        </p:spPr>
        <p:txBody>
          <a:bodyPr wrap="square" anchor="t">
            <a:spAutoFit/>
          </a:bodyPr>
          <a:lstStyle/>
          <a:p>
            <a:pPr algn="l">
              <a:defRPr sz="2400" b="1">
                <a:solidFill>
                  <a:srgbClr val="E31837"/>
                </a:solidFill>
                <a:latin typeface="Calibri"/>
              </a:defRPr>
            </a:pPr>
            <a:r>
              <a:t>$555 billion</a:t>
            </a:r>
          </a:p>
        </p:txBody>
      </p:sp>
      <p:sp>
        <p:nvSpPr>
          <p:cNvPr id="29" name="TextBox 28"/>
          <p:cNvSpPr txBox="1"/>
          <p:nvPr/>
        </p:nvSpPr>
        <p:spPr>
          <a:xfrm>
            <a:off x="8046719" y="3108960"/>
            <a:ext cx="3291840" cy="365760"/>
          </a:xfrm>
          <a:prstGeom prst="rect">
            <a:avLst/>
          </a:prstGeom>
          <a:noFill/>
          <a:ln>
            <a:noFill/>
          </a:ln>
        </p:spPr>
        <p:txBody>
          <a:bodyPr wrap="square" anchor="t">
            <a:spAutoFit/>
          </a:bodyPr>
          <a:lstStyle/>
          <a:p>
            <a:pPr algn="l">
              <a:defRPr sz="1100" b="0">
                <a:solidFill>
                  <a:srgbClr val="000000"/>
                </a:solidFill>
                <a:latin typeface="Calibri"/>
              </a:defRPr>
            </a:pPr>
            <a:r>
              <a:t>in total gold demand value in 2025</a:t>
            </a:r>
          </a:p>
        </p:txBody>
      </p:sp>
      <p:sp>
        <p:nvSpPr>
          <p:cNvPr id="30" name="TextBox 29"/>
          <p:cNvSpPr txBox="1"/>
          <p:nvPr/>
        </p:nvSpPr>
        <p:spPr>
          <a:xfrm>
            <a:off x="8046719" y="3611880"/>
            <a:ext cx="3291840" cy="320040"/>
          </a:xfrm>
          <a:prstGeom prst="rect">
            <a:avLst/>
          </a:prstGeom>
          <a:noFill/>
          <a:ln>
            <a:noFill/>
          </a:ln>
        </p:spPr>
        <p:txBody>
          <a:bodyPr wrap="square" anchor="t">
            <a:spAutoFit/>
          </a:bodyPr>
          <a:lstStyle/>
          <a:p>
            <a:pPr algn="l">
              <a:defRPr sz="2400" b="1">
                <a:solidFill>
                  <a:srgbClr val="E31837"/>
                </a:solidFill>
                <a:latin typeface="Calibri"/>
              </a:defRPr>
            </a:pPr>
            <a:r>
              <a:t>Trade tensions</a:t>
            </a:r>
          </a:p>
        </p:txBody>
      </p:sp>
      <p:sp>
        <p:nvSpPr>
          <p:cNvPr id="31" name="TextBox 30"/>
          <p:cNvSpPr txBox="1"/>
          <p:nvPr/>
        </p:nvSpPr>
        <p:spPr>
          <a:xfrm>
            <a:off x="8046719" y="3977640"/>
            <a:ext cx="3291840" cy="365760"/>
          </a:xfrm>
          <a:prstGeom prst="rect">
            <a:avLst/>
          </a:prstGeom>
          <a:noFill/>
          <a:ln>
            <a:noFill/>
          </a:ln>
        </p:spPr>
        <p:txBody>
          <a:bodyPr wrap="square" anchor="t">
            <a:spAutoFit/>
          </a:bodyPr>
          <a:lstStyle/>
          <a:p>
            <a:pPr algn="l">
              <a:defRPr sz="1100" b="0">
                <a:solidFill>
                  <a:srgbClr val="000000"/>
                </a:solidFill>
                <a:latin typeface="Calibri"/>
              </a:defRPr>
            </a:pPr>
            <a:r>
              <a:t>driving safe-haven demand</a:t>
            </a:r>
          </a:p>
        </p:txBody>
      </p:sp>
      <p:sp>
        <p:nvSpPr>
          <p:cNvPr id="32" name="TextBox 31"/>
          <p:cNvSpPr txBox="1"/>
          <p:nvPr/>
        </p:nvSpPr>
        <p:spPr>
          <a:xfrm>
            <a:off x="8046719" y="4480560"/>
            <a:ext cx="3291840" cy="320040"/>
          </a:xfrm>
          <a:prstGeom prst="rect">
            <a:avLst/>
          </a:prstGeom>
          <a:noFill/>
          <a:ln>
            <a:noFill/>
          </a:ln>
        </p:spPr>
        <p:txBody>
          <a:bodyPr wrap="square" anchor="t">
            <a:spAutoFit/>
          </a:bodyPr>
          <a:lstStyle/>
          <a:p>
            <a:pPr algn="l">
              <a:defRPr sz="2400" b="1">
                <a:solidFill>
                  <a:srgbClr val="E31837"/>
                </a:solidFill>
                <a:latin typeface="Calibri"/>
              </a:defRPr>
            </a:pPr>
            <a:r>
              <a:t>Banking sector concerns</a:t>
            </a:r>
          </a:p>
        </p:txBody>
      </p:sp>
      <p:sp>
        <p:nvSpPr>
          <p:cNvPr id="33" name="TextBox 32"/>
          <p:cNvSpPr txBox="1"/>
          <p:nvPr/>
        </p:nvSpPr>
        <p:spPr>
          <a:xfrm>
            <a:off x="8046719" y="4846320"/>
            <a:ext cx="3291840" cy="365760"/>
          </a:xfrm>
          <a:prstGeom prst="rect">
            <a:avLst/>
          </a:prstGeom>
          <a:noFill/>
          <a:ln>
            <a:noFill/>
          </a:ln>
        </p:spPr>
        <p:txBody>
          <a:bodyPr wrap="square" anchor="t">
            <a:spAutoFit/>
          </a:bodyPr>
          <a:lstStyle/>
          <a:p>
            <a:pPr algn="l">
              <a:defRPr sz="1100" b="0">
                <a:solidFill>
                  <a:srgbClr val="000000"/>
                </a:solidFill>
                <a:latin typeface="Calibri"/>
              </a:defRPr>
            </a:pPr>
            <a:r>
              <a:t>prompting flight to quality</a:t>
            </a:r>
          </a:p>
        </p:txBody>
      </p:sp>
      <p:sp>
        <p:nvSpPr>
          <p:cNvPr id="34" name="TextBox 33"/>
          <p:cNvSpPr txBox="1"/>
          <p:nvPr/>
        </p:nvSpPr>
        <p:spPr>
          <a:xfrm>
            <a:off x="8046719" y="5349240"/>
            <a:ext cx="3291840" cy="320040"/>
          </a:xfrm>
          <a:prstGeom prst="rect">
            <a:avLst/>
          </a:prstGeom>
          <a:noFill/>
          <a:ln>
            <a:noFill/>
          </a:ln>
        </p:spPr>
        <p:txBody>
          <a:bodyPr wrap="square" anchor="t">
            <a:spAutoFit/>
          </a:bodyPr>
          <a:lstStyle/>
          <a:p>
            <a:pPr algn="l">
              <a:defRPr sz="2400" b="1">
                <a:solidFill>
                  <a:srgbClr val="E31837"/>
                </a:solidFill>
                <a:latin typeface="Calibri"/>
              </a:defRPr>
            </a:pPr>
            <a:r>
              <a:t>50+</a:t>
            </a:r>
          </a:p>
        </p:txBody>
      </p:sp>
      <p:sp>
        <p:nvSpPr>
          <p:cNvPr id="35" name="TextBox 34"/>
          <p:cNvSpPr txBox="1"/>
          <p:nvPr/>
        </p:nvSpPr>
        <p:spPr>
          <a:xfrm>
            <a:off x="8046719" y="5715000"/>
            <a:ext cx="3291840" cy="365760"/>
          </a:xfrm>
          <a:prstGeom prst="rect">
            <a:avLst/>
          </a:prstGeom>
          <a:noFill/>
          <a:ln>
            <a:noFill/>
          </a:ln>
        </p:spPr>
        <p:txBody>
          <a:bodyPr wrap="square" anchor="t">
            <a:spAutoFit/>
          </a:bodyPr>
          <a:lstStyle/>
          <a:p>
            <a:pPr algn="l">
              <a:defRPr sz="1100" b="0">
                <a:solidFill>
                  <a:srgbClr val="000000"/>
                </a:solidFill>
                <a:latin typeface="Calibri"/>
              </a:defRPr>
            </a:pPr>
            <a:r>
              <a:t>all-time price highs reached in 2025</a:t>
            </a:r>
          </a:p>
        </p:txBody>
      </p:sp>
      <p:sp>
        <p:nvSpPr>
          <p:cNvPr id="36" name="TextBox 35"/>
          <p:cNvSpPr txBox="1"/>
          <p:nvPr/>
        </p:nvSpPr>
        <p:spPr>
          <a:xfrm>
            <a:off x="274320" y="6400800"/>
            <a:ext cx="457200" cy="274320"/>
          </a:xfrm>
          <a:prstGeom prst="rect">
            <a:avLst/>
          </a:prstGeom>
          <a:noFill/>
          <a:ln>
            <a:noFill/>
          </a:ln>
        </p:spPr>
        <p:txBody>
          <a:bodyPr wrap="square" anchor="t">
            <a:spAutoFit/>
          </a:bodyPr>
          <a:lstStyle/>
          <a:p>
            <a:pPr algn="l">
              <a:defRPr sz="1000" b="0">
                <a:solidFill>
                  <a:srgbClr val="000000"/>
                </a:solidFill>
                <a:latin typeface="Calibri"/>
              </a:defRPr>
            </a:pPr>
            <a:r>
              <a:t>8</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1695" cy="6858000"/>
          </a:xfrm>
          <a:prstGeom prst="rect">
            <a:avLst/>
          </a:prstGeom>
          <a:solidFill>
            <a:srgbClr val="F5F5F5"/>
          </a:solidFill>
          <a:ln>
            <a:solidFill>
              <a:srgbClr val="F5F5F5"/>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3" name="Picture 2" descr="gold_coins.jpg"/>
          <p:cNvPicPr>
            <a:picLocks noChangeAspect="1"/>
          </p:cNvPicPr>
          <p:nvPr/>
        </p:nvPicPr>
        <p:blipFill>
          <a:blip r:embed="rId2"/>
          <a:stretch>
            <a:fillRect/>
          </a:stretch>
        </p:blipFill>
        <p:spPr>
          <a:xfrm>
            <a:off x="0" y="0"/>
            <a:ext cx="4023360" cy="1828800"/>
          </a:xfrm>
          <a:prstGeom prst="rect">
            <a:avLst/>
          </a:prstGeom>
        </p:spPr>
      </p:pic>
      <p:pic>
        <p:nvPicPr>
          <p:cNvPr id="4" name="Picture 3" descr="mining_operation.jpg"/>
          <p:cNvPicPr>
            <a:picLocks noChangeAspect="1"/>
          </p:cNvPicPr>
          <p:nvPr/>
        </p:nvPicPr>
        <p:blipFill>
          <a:blip r:embed="rId3"/>
          <a:stretch>
            <a:fillRect/>
          </a:stretch>
        </p:blipFill>
        <p:spPr>
          <a:xfrm>
            <a:off x="4023360" y="0"/>
            <a:ext cx="4114800" cy="1828800"/>
          </a:xfrm>
          <a:prstGeom prst="rect">
            <a:avLst/>
          </a:prstGeom>
        </p:spPr>
      </p:pic>
      <p:pic>
        <p:nvPicPr>
          <p:cNvPr id="5" name="Picture 4" descr="people_group.jpg"/>
          <p:cNvPicPr>
            <a:picLocks noChangeAspect="1"/>
          </p:cNvPicPr>
          <p:nvPr/>
        </p:nvPicPr>
        <p:blipFill>
          <a:blip r:embed="rId4"/>
          <a:stretch>
            <a:fillRect/>
          </a:stretch>
        </p:blipFill>
        <p:spPr>
          <a:xfrm>
            <a:off x="8138160" y="0"/>
            <a:ext cx="4023360" cy="1828800"/>
          </a:xfrm>
          <a:prstGeom prst="rect">
            <a:avLst/>
          </a:prstGeom>
        </p:spPr>
      </p:pic>
      <p:sp>
        <p:nvSpPr>
          <p:cNvPr id="6" name="Rectangle 5"/>
          <p:cNvSpPr/>
          <p:nvPr/>
        </p:nvSpPr>
        <p:spPr>
          <a:xfrm>
            <a:off x="0" y="0"/>
            <a:ext cx="12191695" cy="1828800"/>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457200" y="640080"/>
            <a:ext cx="6400800" cy="731520"/>
          </a:xfrm>
          <a:prstGeom prst="rect">
            <a:avLst/>
          </a:prstGeom>
          <a:noFill/>
          <a:ln>
            <a:noFill/>
          </a:ln>
        </p:spPr>
        <p:txBody>
          <a:bodyPr wrap="square" anchor="t">
            <a:spAutoFit/>
          </a:bodyPr>
          <a:lstStyle/>
          <a:p>
            <a:pPr algn="l">
              <a:defRPr sz="4000" b="1">
                <a:solidFill>
                  <a:srgbClr val="FFFFFF"/>
                </a:solidFill>
                <a:latin typeface="Calibri"/>
              </a:defRPr>
            </a:pPr>
            <a:r>
              <a:t>How demand is manifesting.</a:t>
            </a:r>
          </a:p>
        </p:txBody>
      </p:sp>
      <p:sp>
        <p:nvSpPr>
          <p:cNvPr id="8" name="Rectangle 7"/>
          <p:cNvSpPr/>
          <p:nvPr/>
        </p:nvSpPr>
        <p:spPr>
          <a:xfrm>
            <a:off x="274320" y="2103120"/>
            <a:ext cx="3474720" cy="457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274320" y="2148840"/>
            <a:ext cx="3474720" cy="365760"/>
          </a:xfrm>
          <a:prstGeom prst="rect">
            <a:avLst/>
          </a:prstGeom>
          <a:noFill/>
          <a:ln>
            <a:noFill/>
          </a:ln>
        </p:spPr>
        <p:txBody>
          <a:bodyPr wrap="square" anchor="t">
            <a:spAutoFit/>
          </a:bodyPr>
          <a:lstStyle/>
          <a:p>
            <a:pPr algn="ctr">
              <a:defRPr sz="1400" b="1">
                <a:solidFill>
                  <a:srgbClr val="FFFFFF"/>
                </a:solidFill>
                <a:latin typeface="Calibri"/>
              </a:defRPr>
            </a:pPr>
            <a:r>
              <a:t>Investment Inflows Accelerating</a:t>
            </a:r>
          </a:p>
        </p:txBody>
      </p:sp>
      <p:sp>
        <p:nvSpPr>
          <p:cNvPr id="10" name="TextBox 9"/>
          <p:cNvSpPr txBox="1"/>
          <p:nvPr/>
        </p:nvSpPr>
        <p:spPr>
          <a:xfrm>
            <a:off x="365760" y="2743200"/>
            <a:ext cx="3291840" cy="320040"/>
          </a:xfrm>
          <a:prstGeom prst="rect">
            <a:avLst/>
          </a:prstGeom>
          <a:noFill/>
          <a:ln>
            <a:noFill/>
          </a:ln>
        </p:spPr>
        <p:txBody>
          <a:bodyPr wrap="square" anchor="t">
            <a:spAutoFit/>
          </a:bodyPr>
          <a:lstStyle/>
          <a:p>
            <a:pPr algn="l">
              <a:defRPr sz="2200" b="1">
                <a:solidFill>
                  <a:srgbClr val="E31837"/>
                </a:solidFill>
                <a:latin typeface="Calibri"/>
              </a:defRPr>
            </a:pPr>
            <a:r>
              <a:t>801 tonnes</a:t>
            </a:r>
          </a:p>
        </p:txBody>
      </p:sp>
      <p:sp>
        <p:nvSpPr>
          <p:cNvPr id="11" name="TextBox 10"/>
          <p:cNvSpPr txBox="1"/>
          <p:nvPr/>
        </p:nvSpPr>
        <p:spPr>
          <a:xfrm>
            <a:off x="365760" y="3090672"/>
            <a:ext cx="3291840" cy="411480"/>
          </a:xfrm>
          <a:prstGeom prst="rect">
            <a:avLst/>
          </a:prstGeom>
          <a:noFill/>
          <a:ln>
            <a:noFill/>
          </a:ln>
        </p:spPr>
        <p:txBody>
          <a:bodyPr wrap="square" anchor="t">
            <a:spAutoFit/>
          </a:bodyPr>
          <a:lstStyle/>
          <a:p>
            <a:pPr algn="l">
              <a:defRPr sz="1100" b="0">
                <a:solidFill>
                  <a:srgbClr val="000000"/>
                </a:solidFill>
                <a:latin typeface="Calibri"/>
              </a:defRPr>
            </a:pPr>
            <a:r>
              <a:t>ETF inflows in 2025 (second-highest on record)</a:t>
            </a:r>
          </a:p>
        </p:txBody>
      </p:sp>
      <p:sp>
        <p:nvSpPr>
          <p:cNvPr id="12" name="TextBox 11"/>
          <p:cNvSpPr txBox="1"/>
          <p:nvPr/>
        </p:nvSpPr>
        <p:spPr>
          <a:xfrm>
            <a:off x="365760" y="3611880"/>
            <a:ext cx="3291840" cy="320040"/>
          </a:xfrm>
          <a:prstGeom prst="rect">
            <a:avLst/>
          </a:prstGeom>
          <a:noFill/>
          <a:ln>
            <a:noFill/>
          </a:ln>
        </p:spPr>
        <p:txBody>
          <a:bodyPr wrap="square" anchor="t">
            <a:spAutoFit/>
          </a:bodyPr>
          <a:lstStyle/>
          <a:p>
            <a:pPr algn="l">
              <a:defRPr sz="2200" b="1">
                <a:solidFill>
                  <a:srgbClr val="E31837"/>
                </a:solidFill>
                <a:latin typeface="Calibri"/>
              </a:defRPr>
            </a:pPr>
            <a:r>
              <a:t>1,303 tonnes</a:t>
            </a:r>
          </a:p>
        </p:txBody>
      </p:sp>
      <p:sp>
        <p:nvSpPr>
          <p:cNvPr id="13" name="TextBox 12"/>
          <p:cNvSpPr txBox="1"/>
          <p:nvPr/>
        </p:nvSpPr>
        <p:spPr>
          <a:xfrm>
            <a:off x="365760" y="3959352"/>
            <a:ext cx="3291840" cy="411480"/>
          </a:xfrm>
          <a:prstGeom prst="rect">
            <a:avLst/>
          </a:prstGeom>
          <a:noFill/>
          <a:ln>
            <a:noFill/>
          </a:ln>
        </p:spPr>
        <p:txBody>
          <a:bodyPr wrap="square" anchor="t">
            <a:spAutoFit/>
          </a:bodyPr>
          <a:lstStyle/>
          <a:p>
            <a:pPr algn="l">
              <a:defRPr sz="1100" b="0">
                <a:solidFill>
                  <a:srgbClr val="000000"/>
                </a:solidFill>
                <a:latin typeface="Calibri"/>
              </a:defRPr>
            </a:pPr>
            <a:r>
              <a:t>Q4 2025 demand (highest quarter ever)</a:t>
            </a:r>
          </a:p>
        </p:txBody>
      </p:sp>
      <p:sp>
        <p:nvSpPr>
          <p:cNvPr id="14" name="TextBox 13"/>
          <p:cNvSpPr txBox="1"/>
          <p:nvPr/>
        </p:nvSpPr>
        <p:spPr>
          <a:xfrm>
            <a:off x="365760" y="4480560"/>
            <a:ext cx="3291840" cy="320040"/>
          </a:xfrm>
          <a:prstGeom prst="rect">
            <a:avLst/>
          </a:prstGeom>
          <a:noFill/>
          <a:ln>
            <a:noFill/>
          </a:ln>
        </p:spPr>
        <p:txBody>
          <a:bodyPr wrap="square" anchor="t">
            <a:spAutoFit/>
          </a:bodyPr>
          <a:lstStyle/>
          <a:p>
            <a:pPr algn="l">
              <a:defRPr sz="2200" b="1">
                <a:solidFill>
                  <a:srgbClr val="E31837"/>
                </a:solidFill>
                <a:latin typeface="Calibri"/>
              </a:defRPr>
            </a:pPr>
            <a:r>
              <a:t>250 tonnes</a:t>
            </a:r>
          </a:p>
        </p:txBody>
      </p:sp>
      <p:sp>
        <p:nvSpPr>
          <p:cNvPr id="15" name="TextBox 14"/>
          <p:cNvSpPr txBox="1"/>
          <p:nvPr/>
        </p:nvSpPr>
        <p:spPr>
          <a:xfrm>
            <a:off x="365760" y="4828032"/>
            <a:ext cx="3291840" cy="411480"/>
          </a:xfrm>
          <a:prstGeom prst="rect">
            <a:avLst/>
          </a:prstGeom>
          <a:noFill/>
          <a:ln>
            <a:noFill/>
          </a:ln>
        </p:spPr>
        <p:txBody>
          <a:bodyPr wrap="square" anchor="t">
            <a:spAutoFit/>
          </a:bodyPr>
          <a:lstStyle/>
          <a:p>
            <a:pPr algn="l">
              <a:defRPr sz="1100" b="0">
                <a:solidFill>
                  <a:srgbClr val="000000"/>
                </a:solidFill>
                <a:latin typeface="Calibri"/>
              </a:defRPr>
            </a:pPr>
            <a:r>
              <a:t>additional ETF inflows expected in 2026</a:t>
            </a:r>
          </a:p>
        </p:txBody>
      </p:sp>
      <p:sp>
        <p:nvSpPr>
          <p:cNvPr id="16" name="TextBox 15"/>
          <p:cNvSpPr txBox="1"/>
          <p:nvPr/>
        </p:nvSpPr>
        <p:spPr>
          <a:xfrm>
            <a:off x="365760" y="5349240"/>
            <a:ext cx="3291840" cy="320040"/>
          </a:xfrm>
          <a:prstGeom prst="rect">
            <a:avLst/>
          </a:prstGeom>
          <a:noFill/>
          <a:ln>
            <a:noFill/>
          </a:ln>
        </p:spPr>
        <p:txBody>
          <a:bodyPr wrap="square" anchor="t">
            <a:spAutoFit/>
          </a:bodyPr>
          <a:lstStyle/>
          <a:p>
            <a:pPr algn="l">
              <a:defRPr sz="2200" b="1">
                <a:solidFill>
                  <a:srgbClr val="E31837"/>
                </a:solidFill>
                <a:latin typeface="Calibri"/>
              </a:defRPr>
            </a:pPr>
            <a:r>
              <a:t>12-year high</a:t>
            </a:r>
          </a:p>
        </p:txBody>
      </p:sp>
      <p:sp>
        <p:nvSpPr>
          <p:cNvPr id="17" name="TextBox 16"/>
          <p:cNvSpPr txBox="1"/>
          <p:nvPr/>
        </p:nvSpPr>
        <p:spPr>
          <a:xfrm>
            <a:off x="365760" y="5696712"/>
            <a:ext cx="3291840" cy="411480"/>
          </a:xfrm>
          <a:prstGeom prst="rect">
            <a:avLst/>
          </a:prstGeom>
          <a:noFill/>
          <a:ln>
            <a:noFill/>
          </a:ln>
        </p:spPr>
        <p:txBody>
          <a:bodyPr wrap="square" anchor="t">
            <a:spAutoFit/>
          </a:bodyPr>
          <a:lstStyle/>
          <a:p>
            <a:pPr algn="l">
              <a:defRPr sz="1100" b="0">
                <a:solidFill>
                  <a:srgbClr val="000000"/>
                </a:solidFill>
                <a:latin typeface="Calibri"/>
              </a:defRPr>
            </a:pPr>
            <a:r>
              <a:t>in bar and coin demand</a:t>
            </a:r>
          </a:p>
        </p:txBody>
      </p:sp>
      <p:sp>
        <p:nvSpPr>
          <p:cNvPr id="18" name="Rectangle 17"/>
          <p:cNvSpPr/>
          <p:nvPr/>
        </p:nvSpPr>
        <p:spPr>
          <a:xfrm>
            <a:off x="4114800" y="2103120"/>
            <a:ext cx="3474720" cy="457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4114800" y="2148840"/>
            <a:ext cx="3474720" cy="365760"/>
          </a:xfrm>
          <a:prstGeom prst="rect">
            <a:avLst/>
          </a:prstGeom>
          <a:noFill/>
          <a:ln>
            <a:noFill/>
          </a:ln>
        </p:spPr>
        <p:txBody>
          <a:bodyPr wrap="square" anchor="t">
            <a:spAutoFit/>
          </a:bodyPr>
          <a:lstStyle/>
          <a:p>
            <a:pPr algn="ctr">
              <a:defRPr sz="1400" b="1">
                <a:solidFill>
                  <a:srgbClr val="FFFFFF"/>
                </a:solidFill>
                <a:latin typeface="Calibri"/>
              </a:defRPr>
            </a:pPr>
            <a:r>
              <a:t>Central Banks Leading the Way</a:t>
            </a:r>
          </a:p>
        </p:txBody>
      </p:sp>
      <p:sp>
        <p:nvSpPr>
          <p:cNvPr id="20" name="TextBox 19"/>
          <p:cNvSpPr txBox="1"/>
          <p:nvPr/>
        </p:nvSpPr>
        <p:spPr>
          <a:xfrm>
            <a:off x="4206240" y="2743200"/>
            <a:ext cx="3291840" cy="320040"/>
          </a:xfrm>
          <a:prstGeom prst="rect">
            <a:avLst/>
          </a:prstGeom>
          <a:noFill/>
          <a:ln>
            <a:noFill/>
          </a:ln>
        </p:spPr>
        <p:txBody>
          <a:bodyPr wrap="square" anchor="t">
            <a:spAutoFit/>
          </a:bodyPr>
          <a:lstStyle/>
          <a:p>
            <a:pPr algn="l">
              <a:defRPr sz="2200" b="1">
                <a:solidFill>
                  <a:srgbClr val="E31837"/>
                </a:solidFill>
                <a:latin typeface="Calibri"/>
              </a:defRPr>
            </a:pPr>
            <a:r>
              <a:t>Poland</a:t>
            </a:r>
          </a:p>
        </p:txBody>
      </p:sp>
      <p:sp>
        <p:nvSpPr>
          <p:cNvPr id="21" name="TextBox 20"/>
          <p:cNvSpPr txBox="1"/>
          <p:nvPr/>
        </p:nvSpPr>
        <p:spPr>
          <a:xfrm>
            <a:off x="4206240" y="3090672"/>
            <a:ext cx="3291840" cy="411480"/>
          </a:xfrm>
          <a:prstGeom prst="rect">
            <a:avLst/>
          </a:prstGeom>
          <a:noFill/>
          <a:ln>
            <a:noFill/>
          </a:ln>
        </p:spPr>
        <p:txBody>
          <a:bodyPr wrap="square" anchor="t">
            <a:spAutoFit/>
          </a:bodyPr>
          <a:lstStyle/>
          <a:p>
            <a:pPr algn="l">
              <a:defRPr sz="1100" b="0">
                <a:solidFill>
                  <a:srgbClr val="000000"/>
                </a:solidFill>
                <a:latin typeface="Calibri"/>
              </a:defRPr>
            </a:pPr>
            <a:r>
              <a:t>added 102 tonnes, reaching 28% of reserves</a:t>
            </a:r>
          </a:p>
        </p:txBody>
      </p:sp>
      <p:sp>
        <p:nvSpPr>
          <p:cNvPr id="22" name="TextBox 21"/>
          <p:cNvSpPr txBox="1"/>
          <p:nvPr/>
        </p:nvSpPr>
        <p:spPr>
          <a:xfrm>
            <a:off x="4206240" y="3611880"/>
            <a:ext cx="3291840" cy="320040"/>
          </a:xfrm>
          <a:prstGeom prst="rect">
            <a:avLst/>
          </a:prstGeom>
          <a:noFill/>
          <a:ln>
            <a:noFill/>
          </a:ln>
        </p:spPr>
        <p:txBody>
          <a:bodyPr wrap="square" anchor="t">
            <a:spAutoFit/>
          </a:bodyPr>
          <a:lstStyle/>
          <a:p>
            <a:pPr algn="l">
              <a:defRPr sz="2200" b="1">
                <a:solidFill>
                  <a:srgbClr val="E31837"/>
                </a:solidFill>
                <a:latin typeface="Calibri"/>
              </a:defRPr>
            </a:pPr>
            <a:r>
              <a:t>230 tonnes</a:t>
            </a:r>
          </a:p>
        </p:txBody>
      </p:sp>
      <p:sp>
        <p:nvSpPr>
          <p:cNvPr id="23" name="TextBox 22"/>
          <p:cNvSpPr txBox="1"/>
          <p:nvPr/>
        </p:nvSpPr>
        <p:spPr>
          <a:xfrm>
            <a:off x="4206240" y="3959352"/>
            <a:ext cx="3291840" cy="411480"/>
          </a:xfrm>
          <a:prstGeom prst="rect">
            <a:avLst/>
          </a:prstGeom>
          <a:noFill/>
          <a:ln>
            <a:noFill/>
          </a:ln>
        </p:spPr>
        <p:txBody>
          <a:bodyPr wrap="square" anchor="t">
            <a:spAutoFit/>
          </a:bodyPr>
          <a:lstStyle/>
          <a:p>
            <a:pPr algn="l">
              <a:defRPr sz="1100" b="0">
                <a:solidFill>
                  <a:srgbClr val="000000"/>
                </a:solidFill>
                <a:latin typeface="Calibri"/>
              </a:defRPr>
            </a:pPr>
            <a:r>
              <a:t>Q4 2025 accelerated central bank buying</a:t>
            </a:r>
          </a:p>
        </p:txBody>
      </p:sp>
      <p:sp>
        <p:nvSpPr>
          <p:cNvPr id="24" name="TextBox 23"/>
          <p:cNvSpPr txBox="1"/>
          <p:nvPr/>
        </p:nvSpPr>
        <p:spPr>
          <a:xfrm>
            <a:off x="4206240" y="4480560"/>
            <a:ext cx="3291840" cy="320040"/>
          </a:xfrm>
          <a:prstGeom prst="rect">
            <a:avLst/>
          </a:prstGeom>
          <a:noFill/>
          <a:ln>
            <a:noFill/>
          </a:ln>
        </p:spPr>
        <p:txBody>
          <a:bodyPr wrap="square" anchor="t">
            <a:spAutoFit/>
          </a:bodyPr>
          <a:lstStyle/>
          <a:p>
            <a:pPr algn="l">
              <a:defRPr sz="2200" b="1">
                <a:solidFill>
                  <a:srgbClr val="E31837"/>
                </a:solidFill>
                <a:latin typeface="Calibri"/>
              </a:defRPr>
            </a:pPr>
            <a:r>
              <a:t>26%</a:t>
            </a:r>
          </a:p>
        </p:txBody>
      </p:sp>
      <p:sp>
        <p:nvSpPr>
          <p:cNvPr id="25" name="TextBox 24"/>
          <p:cNvSpPr txBox="1"/>
          <p:nvPr/>
        </p:nvSpPr>
        <p:spPr>
          <a:xfrm>
            <a:off x="4206240" y="4828032"/>
            <a:ext cx="3291840" cy="411480"/>
          </a:xfrm>
          <a:prstGeom prst="rect">
            <a:avLst/>
          </a:prstGeom>
          <a:noFill/>
          <a:ln>
            <a:noFill/>
          </a:ln>
        </p:spPr>
        <p:txBody>
          <a:bodyPr wrap="square" anchor="t">
            <a:spAutoFit/>
          </a:bodyPr>
          <a:lstStyle/>
          <a:p>
            <a:pPr algn="l">
              <a:defRPr sz="1100" b="0">
                <a:solidFill>
                  <a:srgbClr val="000000"/>
                </a:solidFill>
                <a:latin typeface="Calibri"/>
              </a:defRPr>
            </a:pPr>
            <a:r>
              <a:t>of annual mine output absorbed by central banks</a:t>
            </a:r>
          </a:p>
        </p:txBody>
      </p:sp>
      <p:sp>
        <p:nvSpPr>
          <p:cNvPr id="26" name="TextBox 25"/>
          <p:cNvSpPr txBox="1"/>
          <p:nvPr/>
        </p:nvSpPr>
        <p:spPr>
          <a:xfrm>
            <a:off x="4206240" y="5349240"/>
            <a:ext cx="3291840" cy="320040"/>
          </a:xfrm>
          <a:prstGeom prst="rect">
            <a:avLst/>
          </a:prstGeom>
          <a:noFill/>
          <a:ln>
            <a:noFill/>
          </a:ln>
        </p:spPr>
        <p:txBody>
          <a:bodyPr wrap="square" anchor="t">
            <a:spAutoFit/>
          </a:bodyPr>
          <a:lstStyle/>
          <a:p>
            <a:pPr algn="l">
              <a:defRPr sz="2200" b="1">
                <a:solidFill>
                  <a:srgbClr val="E31837"/>
                </a:solidFill>
                <a:latin typeface="Calibri"/>
              </a:defRPr>
            </a:pPr>
            <a:r>
              <a:t>Reserve diversification</a:t>
            </a:r>
          </a:p>
        </p:txBody>
      </p:sp>
      <p:sp>
        <p:nvSpPr>
          <p:cNvPr id="27" name="TextBox 26"/>
          <p:cNvSpPr txBox="1"/>
          <p:nvPr/>
        </p:nvSpPr>
        <p:spPr>
          <a:xfrm>
            <a:off x="4206240" y="5696712"/>
            <a:ext cx="3291840" cy="411480"/>
          </a:xfrm>
          <a:prstGeom prst="rect">
            <a:avLst/>
          </a:prstGeom>
          <a:noFill/>
          <a:ln>
            <a:noFill/>
          </a:ln>
        </p:spPr>
        <p:txBody>
          <a:bodyPr wrap="square" anchor="t">
            <a:spAutoFit/>
          </a:bodyPr>
          <a:lstStyle/>
          <a:p>
            <a:pPr algn="l">
              <a:defRPr sz="1100" b="0">
                <a:solidFill>
                  <a:srgbClr val="000000"/>
                </a:solidFill>
                <a:latin typeface="Calibri"/>
              </a:defRPr>
            </a:pPr>
            <a:r>
              <a:t>away from U.S. dollar continues</a:t>
            </a:r>
          </a:p>
        </p:txBody>
      </p:sp>
      <p:sp>
        <p:nvSpPr>
          <p:cNvPr id="28" name="Rectangle 27"/>
          <p:cNvSpPr/>
          <p:nvPr/>
        </p:nvSpPr>
        <p:spPr>
          <a:xfrm>
            <a:off x="7955279" y="2103120"/>
            <a:ext cx="3474720" cy="457200"/>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9" name="TextBox 28"/>
          <p:cNvSpPr txBox="1"/>
          <p:nvPr/>
        </p:nvSpPr>
        <p:spPr>
          <a:xfrm>
            <a:off x="7955279" y="2148840"/>
            <a:ext cx="3474720" cy="365760"/>
          </a:xfrm>
          <a:prstGeom prst="rect">
            <a:avLst/>
          </a:prstGeom>
          <a:noFill/>
          <a:ln>
            <a:noFill/>
          </a:ln>
        </p:spPr>
        <p:txBody>
          <a:bodyPr wrap="square" anchor="t">
            <a:spAutoFit/>
          </a:bodyPr>
          <a:lstStyle/>
          <a:p>
            <a:pPr algn="ctr">
              <a:defRPr sz="1400" b="1">
                <a:solidFill>
                  <a:srgbClr val="FFFFFF"/>
                </a:solidFill>
                <a:latin typeface="Calibri"/>
              </a:defRPr>
            </a:pPr>
            <a:r>
              <a:t>Supply Remains Constrained</a:t>
            </a:r>
          </a:p>
        </p:txBody>
      </p:sp>
      <p:sp>
        <p:nvSpPr>
          <p:cNvPr id="30" name="TextBox 29"/>
          <p:cNvSpPr txBox="1"/>
          <p:nvPr/>
        </p:nvSpPr>
        <p:spPr>
          <a:xfrm>
            <a:off x="8046719" y="2743200"/>
            <a:ext cx="3291840" cy="320040"/>
          </a:xfrm>
          <a:prstGeom prst="rect">
            <a:avLst/>
          </a:prstGeom>
          <a:noFill/>
          <a:ln>
            <a:noFill/>
          </a:ln>
        </p:spPr>
        <p:txBody>
          <a:bodyPr wrap="square" anchor="t">
            <a:spAutoFit/>
          </a:bodyPr>
          <a:lstStyle/>
          <a:p>
            <a:pPr algn="l">
              <a:defRPr sz="2200" b="1">
                <a:solidFill>
                  <a:srgbClr val="E31837"/>
                </a:solidFill>
                <a:latin typeface="Calibri"/>
              </a:defRPr>
            </a:pPr>
            <a:r>
              <a:t>3,672 tonnes</a:t>
            </a:r>
          </a:p>
        </p:txBody>
      </p:sp>
      <p:sp>
        <p:nvSpPr>
          <p:cNvPr id="31" name="TextBox 30"/>
          <p:cNvSpPr txBox="1"/>
          <p:nvPr/>
        </p:nvSpPr>
        <p:spPr>
          <a:xfrm>
            <a:off x="8046719" y="3090672"/>
            <a:ext cx="3291840" cy="411480"/>
          </a:xfrm>
          <a:prstGeom prst="rect">
            <a:avLst/>
          </a:prstGeom>
          <a:noFill/>
          <a:ln>
            <a:noFill/>
          </a:ln>
        </p:spPr>
        <p:txBody>
          <a:bodyPr wrap="square" anchor="t">
            <a:spAutoFit/>
          </a:bodyPr>
          <a:lstStyle/>
          <a:p>
            <a:pPr algn="l">
              <a:defRPr sz="1100" b="0">
                <a:solidFill>
                  <a:srgbClr val="000000"/>
                </a:solidFill>
                <a:latin typeface="Calibri"/>
              </a:defRPr>
            </a:pPr>
            <a:r>
              <a:t>mine production in 2025</a:t>
            </a:r>
          </a:p>
        </p:txBody>
      </p:sp>
      <p:sp>
        <p:nvSpPr>
          <p:cNvPr id="32" name="TextBox 31"/>
          <p:cNvSpPr txBox="1"/>
          <p:nvPr/>
        </p:nvSpPr>
        <p:spPr>
          <a:xfrm>
            <a:off x="8046719" y="3611880"/>
            <a:ext cx="3291840" cy="320040"/>
          </a:xfrm>
          <a:prstGeom prst="rect">
            <a:avLst/>
          </a:prstGeom>
          <a:noFill/>
          <a:ln>
            <a:noFill/>
          </a:ln>
        </p:spPr>
        <p:txBody>
          <a:bodyPr wrap="square" anchor="t">
            <a:spAutoFit/>
          </a:bodyPr>
          <a:lstStyle/>
          <a:p>
            <a:pPr algn="l">
              <a:defRPr sz="2200" b="1">
                <a:solidFill>
                  <a:srgbClr val="E31837"/>
                </a:solidFill>
                <a:latin typeface="Calibri"/>
              </a:defRPr>
            </a:pPr>
            <a:r>
              <a:t>&lt;2% annual</a:t>
            </a:r>
          </a:p>
        </p:txBody>
      </p:sp>
      <p:sp>
        <p:nvSpPr>
          <p:cNvPr id="33" name="TextBox 32"/>
          <p:cNvSpPr txBox="1"/>
          <p:nvPr/>
        </p:nvSpPr>
        <p:spPr>
          <a:xfrm>
            <a:off x="8046719" y="3959352"/>
            <a:ext cx="3291840" cy="411480"/>
          </a:xfrm>
          <a:prstGeom prst="rect">
            <a:avLst/>
          </a:prstGeom>
          <a:noFill/>
          <a:ln>
            <a:noFill/>
          </a:ln>
        </p:spPr>
        <p:txBody>
          <a:bodyPr wrap="square" anchor="t">
            <a:spAutoFit/>
          </a:bodyPr>
          <a:lstStyle/>
          <a:p>
            <a:pPr algn="l">
              <a:defRPr sz="1100" b="0">
                <a:solidFill>
                  <a:srgbClr val="000000"/>
                </a:solidFill>
                <a:latin typeface="Calibri"/>
              </a:defRPr>
            </a:pPr>
            <a:r>
              <a:t>addition to global stock from new mining</a:t>
            </a:r>
          </a:p>
        </p:txBody>
      </p:sp>
      <p:sp>
        <p:nvSpPr>
          <p:cNvPr id="34" name="TextBox 33"/>
          <p:cNvSpPr txBox="1"/>
          <p:nvPr/>
        </p:nvSpPr>
        <p:spPr>
          <a:xfrm>
            <a:off x="8046719" y="4480560"/>
            <a:ext cx="3291840" cy="320040"/>
          </a:xfrm>
          <a:prstGeom prst="rect">
            <a:avLst/>
          </a:prstGeom>
          <a:noFill/>
          <a:ln>
            <a:noFill/>
          </a:ln>
        </p:spPr>
        <p:txBody>
          <a:bodyPr wrap="square" anchor="t">
            <a:spAutoFit/>
          </a:bodyPr>
          <a:lstStyle/>
          <a:p>
            <a:pPr algn="l">
              <a:defRPr sz="2200" b="1">
                <a:solidFill>
                  <a:srgbClr val="E31837"/>
                </a:solidFill>
                <a:latin typeface="Calibri"/>
              </a:defRPr>
            </a:pPr>
            <a:r>
              <a:t>1,404 tonnes</a:t>
            </a:r>
          </a:p>
        </p:txBody>
      </p:sp>
      <p:sp>
        <p:nvSpPr>
          <p:cNvPr id="35" name="TextBox 34"/>
          <p:cNvSpPr txBox="1"/>
          <p:nvPr/>
        </p:nvSpPr>
        <p:spPr>
          <a:xfrm>
            <a:off x="8046719" y="4828032"/>
            <a:ext cx="3291840" cy="411480"/>
          </a:xfrm>
          <a:prstGeom prst="rect">
            <a:avLst/>
          </a:prstGeom>
          <a:noFill/>
          <a:ln>
            <a:noFill/>
          </a:ln>
        </p:spPr>
        <p:txBody>
          <a:bodyPr wrap="square" anchor="t">
            <a:spAutoFit/>
          </a:bodyPr>
          <a:lstStyle/>
          <a:p>
            <a:pPr algn="l">
              <a:defRPr sz="1100" b="0">
                <a:solidFill>
                  <a:srgbClr val="000000"/>
                </a:solidFill>
                <a:latin typeface="Calibri"/>
              </a:defRPr>
            </a:pPr>
            <a:r>
              <a:t>recycled gold (up only 3%)</a:t>
            </a:r>
          </a:p>
        </p:txBody>
      </p:sp>
      <p:sp>
        <p:nvSpPr>
          <p:cNvPr id="36" name="TextBox 35"/>
          <p:cNvSpPr txBox="1"/>
          <p:nvPr/>
        </p:nvSpPr>
        <p:spPr>
          <a:xfrm>
            <a:off x="8046719" y="5349240"/>
            <a:ext cx="3291840" cy="320040"/>
          </a:xfrm>
          <a:prstGeom prst="rect">
            <a:avLst/>
          </a:prstGeom>
          <a:noFill/>
          <a:ln>
            <a:noFill/>
          </a:ln>
        </p:spPr>
        <p:txBody>
          <a:bodyPr wrap="square" anchor="t">
            <a:spAutoFit/>
          </a:bodyPr>
          <a:lstStyle/>
          <a:p>
            <a:pPr algn="l">
              <a:defRPr sz="2200" b="1">
                <a:solidFill>
                  <a:srgbClr val="E31837"/>
                </a:solidFill>
                <a:latin typeface="Calibri"/>
              </a:defRPr>
            </a:pPr>
            <a:r>
              <a:t>Limited distress selling</a:t>
            </a:r>
          </a:p>
        </p:txBody>
      </p:sp>
      <p:sp>
        <p:nvSpPr>
          <p:cNvPr id="37" name="TextBox 36"/>
          <p:cNvSpPr txBox="1"/>
          <p:nvPr/>
        </p:nvSpPr>
        <p:spPr>
          <a:xfrm>
            <a:off x="8046719" y="5696712"/>
            <a:ext cx="3291840" cy="411480"/>
          </a:xfrm>
          <a:prstGeom prst="rect">
            <a:avLst/>
          </a:prstGeom>
          <a:noFill/>
          <a:ln>
            <a:noFill/>
          </a:ln>
        </p:spPr>
        <p:txBody>
          <a:bodyPr wrap="square" anchor="t">
            <a:spAutoFit/>
          </a:bodyPr>
          <a:lstStyle/>
          <a:p>
            <a:pPr algn="l">
              <a:defRPr sz="1100" b="0">
                <a:solidFill>
                  <a:srgbClr val="000000"/>
                </a:solidFill>
                <a:latin typeface="Calibri"/>
              </a:defRPr>
            </a:pPr>
            <a:r>
              <a:t>even at record prices</a:t>
            </a:r>
          </a:p>
        </p:txBody>
      </p:sp>
      <p:sp>
        <p:nvSpPr>
          <p:cNvPr id="38" name="TextBox 37"/>
          <p:cNvSpPr txBox="1"/>
          <p:nvPr/>
        </p:nvSpPr>
        <p:spPr>
          <a:xfrm>
            <a:off x="274320" y="6400800"/>
            <a:ext cx="457200" cy="274320"/>
          </a:xfrm>
          <a:prstGeom prst="rect">
            <a:avLst/>
          </a:prstGeom>
          <a:noFill/>
          <a:ln>
            <a:noFill/>
          </a:ln>
        </p:spPr>
        <p:txBody>
          <a:bodyPr wrap="square" anchor="t">
            <a:spAutoFit/>
          </a:bodyPr>
          <a:lstStyle/>
          <a:p>
            <a:pPr algn="l">
              <a:defRPr sz="1000" b="0">
                <a:solidFill>
                  <a:srgbClr val="000000"/>
                </a:solidFill>
                <a:latin typeface="Calibri"/>
              </a:defRPr>
            </a:pPr>
            <a: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